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Slab"/>
      <p:regular r:id="rId11"/>
      <p:bold r:id="rId12"/>
    </p:embeddedFont>
    <p:embeddedFont>
      <p:font typeface="Proxima Nova"/>
      <p:regular r:id="rId13"/>
      <p:bold r:id="rId14"/>
      <p:italic r:id="rId15"/>
      <p:boldItalic r:id="rId16"/>
    </p:embeddedFont>
    <p:embeddedFont>
      <p:font typeface="Roboto"/>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font" Target="fonts/RobotoSlab-regular.fntdata"/><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font" Target="fonts/ProximaNova-regular.fntdata"/><Relationship Id="rId24" Type="http://schemas.openxmlformats.org/officeDocument/2006/relationships/font" Target="fonts/Lato-boldItalic.fntdata"/><Relationship Id="rId12" Type="http://schemas.openxmlformats.org/officeDocument/2006/relationships/font" Target="fonts/RobotoSlab-bold.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italic.fntdata"/><Relationship Id="rId14" Type="http://schemas.openxmlformats.org/officeDocument/2006/relationships/font" Target="fonts/ProximaNova-bold.fntdata"/><Relationship Id="rId17" Type="http://schemas.openxmlformats.org/officeDocument/2006/relationships/font" Target="fonts/Roboto-regular.fntdata"/><Relationship Id="rId16" Type="http://schemas.openxmlformats.org/officeDocument/2006/relationships/font" Target="fonts/ProximaNova-boldItalic.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3a4720e0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3a4720e0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1d42451a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1d42451a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1d42451a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1d42451a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1d0da30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1d0da30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A7D9D"/>
        </a:solidFill>
      </p:bgPr>
    </p:bg>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rgbClr val="F0502E"/>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rgbClr val="F0502E"/>
            </a:solidFill>
            <a:prstDash val="solid"/>
            <a:miter lim="8000"/>
            <a:headEnd len="sm" w="sm" type="none"/>
            <a:tailEnd len="sm" w="sm" type="none"/>
          </a:ln>
        </p:spPr>
      </p:sp>
      <p:sp>
        <p:nvSpPr>
          <p:cNvPr id="12" name="Google Shape;12;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3" name="Google Shape;13;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None/>
              <a:defRPr sz="2400">
                <a:solidFill>
                  <a:schemeClr val="accent5"/>
                </a:solidFill>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4" name="Google Shape;54;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cxnSp>
        <p:nvCxnSpPr>
          <p:cNvPr id="16" name="Google Shape;16;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7" name="Google Shape;17;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92563" y="1260284"/>
            <a:ext cx="424800" cy="0"/>
          </a:xfrm>
          <a:prstGeom prst="straightConnector1">
            <a:avLst/>
          </a:prstGeom>
          <a:noFill/>
          <a:ln cap="flat" cmpd="sng" w="38100">
            <a:solidFill>
              <a:srgbClr val="F0502E"/>
            </a:solidFill>
            <a:prstDash val="solid"/>
            <a:round/>
            <a:headEnd len="sm" w="sm" type="none"/>
            <a:tailEnd len="sm" w="sm" type="none"/>
          </a:ln>
        </p:spPr>
      </p:cxnSp>
      <p:sp>
        <p:nvSpPr>
          <p:cNvPr id="21" name="Google Shape;21;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92563" y="1260284"/>
            <a:ext cx="424800" cy="0"/>
          </a:xfrm>
          <a:prstGeom prst="straightConnector1">
            <a:avLst/>
          </a:prstGeom>
          <a:noFill/>
          <a:ln cap="flat" cmpd="sng" w="38100">
            <a:solidFill>
              <a:srgbClr val="F0502E"/>
            </a:solidFill>
            <a:prstDash val="solid"/>
            <a:round/>
            <a:headEnd len="sm" w="sm" type="none"/>
            <a:tailEnd len="sm" w="sm" type="none"/>
          </a:ln>
        </p:spPr>
      </p:cxnSp>
      <p:sp>
        <p:nvSpPr>
          <p:cNvPr id="26" name="Google Shape;26;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89218" y="1412277"/>
            <a:ext cx="331500" cy="0"/>
          </a:xfrm>
          <a:prstGeom prst="straightConnector1">
            <a:avLst/>
          </a:prstGeom>
          <a:noFill/>
          <a:ln cap="flat" cmpd="sng" w="38100">
            <a:solidFill>
              <a:srgbClr val="F0502E"/>
            </a:solidFill>
            <a:prstDash val="solid"/>
            <a:round/>
            <a:headEnd len="sm" w="sm" type="none"/>
            <a:tailEnd len="sm" w="sm" type="none"/>
          </a:ln>
        </p:spPr>
      </p:cxnSp>
      <p:sp>
        <p:nvSpPr>
          <p:cNvPr id="35" name="Google Shape;35;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4" name="Google Shape;44;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5" name="Google Shape;45;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rgbClr val="4A7D9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3000"/>
              <a:buFont typeface="Proxima Nova"/>
              <a:buNone/>
              <a:defRPr b="1" sz="30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Proxima Nova"/>
              <a:buChar char="●"/>
              <a:defRPr sz="1800">
                <a:solidFill>
                  <a:schemeClr val="dk1"/>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youtube.com/watch?v=HX_W8G6JN-k" TargetMode="External"/><Relationship Id="rId4" Type="http://schemas.openxmlformats.org/officeDocument/2006/relationships/image" Target="../media/image4.jpg"/><Relationship Id="rId5" Type="http://schemas.openxmlformats.org/officeDocument/2006/relationships/hyperlink" Target="http://www.youtube.com/watch?v=SmEpr-y1AY8" TargetMode="External"/><Relationship Id="rId6" Type="http://schemas.openxmlformats.org/officeDocument/2006/relationships/image" Target="../media/image3.jpg"/><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hyperlink" Target="https://www.shutterstock.com/image-photo/fermented-vegetables-jars-vegetarian-food-concept-72280103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www.canva.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s://www.canva.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1507150" y="685500"/>
            <a:ext cx="6092100" cy="187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Our Beautiful</a:t>
            </a:r>
            <a:endParaRPr/>
          </a:p>
          <a:p>
            <a:pPr indent="0" lvl="0" marL="0" rtl="0" algn="ctr">
              <a:spcBef>
                <a:spcPts val="0"/>
              </a:spcBef>
              <a:spcAft>
                <a:spcPts val="0"/>
              </a:spcAft>
              <a:buNone/>
            </a:pPr>
            <a:r>
              <a:rPr b="1" lang="en">
                <a:latin typeface="Proxima Nova"/>
                <a:ea typeface="Proxima Nova"/>
                <a:cs typeface="Proxima Nova"/>
                <a:sym typeface="Proxima Nova"/>
              </a:rPr>
              <a:t>Stinky Friends</a:t>
            </a:r>
            <a:endParaRPr b="1">
              <a:latin typeface="Proxima Nova"/>
              <a:ea typeface="Proxima Nova"/>
              <a:cs typeface="Proxima Nova"/>
              <a:sym typeface="Proxima Nova"/>
            </a:endParaRPr>
          </a:p>
        </p:txBody>
      </p:sp>
      <p:sp>
        <p:nvSpPr>
          <p:cNvPr id="63" name="Google Shape;63;p13"/>
          <p:cNvSpPr txBox="1"/>
          <p:nvPr>
            <p:ph idx="1" type="subTitle"/>
          </p:nvPr>
        </p:nvSpPr>
        <p:spPr>
          <a:xfrm>
            <a:off x="1549600" y="3057150"/>
            <a:ext cx="60072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1C018"/>
                </a:solidFill>
              </a:rPr>
              <a:t>A Practical Guide</a:t>
            </a:r>
            <a:endParaRPr b="1">
              <a:solidFill>
                <a:srgbClr val="F1C018"/>
              </a:solidFill>
            </a:endParaRPr>
          </a:p>
          <a:p>
            <a:pPr indent="0" lvl="0" marL="0" rtl="0" algn="ctr">
              <a:spcBef>
                <a:spcPts val="0"/>
              </a:spcBef>
              <a:spcAft>
                <a:spcPts val="0"/>
              </a:spcAft>
              <a:buNone/>
            </a:pPr>
            <a:r>
              <a:rPr b="1" lang="en">
                <a:solidFill>
                  <a:srgbClr val="F1C018"/>
                </a:solidFill>
              </a:rPr>
              <a:t>to Fermentation</a:t>
            </a:r>
            <a:endParaRPr b="1">
              <a:solidFill>
                <a:srgbClr val="F1C018"/>
              </a:solidFill>
            </a:endParaRPr>
          </a:p>
        </p:txBody>
      </p:sp>
      <p:pic>
        <p:nvPicPr>
          <p:cNvPr id="64" name="Google Shape;64;p13"/>
          <p:cNvPicPr preferRelativeResize="0"/>
          <p:nvPr/>
        </p:nvPicPr>
        <p:blipFill>
          <a:blip r:embed="rId3">
            <a:alphaModFix/>
          </a:blip>
          <a:stretch>
            <a:fillRect/>
          </a:stretch>
        </p:blipFill>
        <p:spPr>
          <a:xfrm>
            <a:off x="7679050" y="305171"/>
            <a:ext cx="1114425" cy="685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6739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Fermentation is “Cooking”</a:t>
            </a:r>
            <a:endParaRPr/>
          </a:p>
          <a:p>
            <a:pPr indent="0" lvl="0" marL="0" rtl="0" algn="ctr">
              <a:spcBef>
                <a:spcPts val="0"/>
              </a:spcBef>
              <a:spcAft>
                <a:spcPts val="0"/>
              </a:spcAft>
              <a:buNone/>
            </a:pPr>
            <a:r>
              <a:rPr lang="en"/>
              <a:t>These Substances!</a:t>
            </a:r>
            <a:endParaRPr/>
          </a:p>
        </p:txBody>
      </p:sp>
      <p:pic>
        <p:nvPicPr>
          <p:cNvPr descr="Spedup 1920x, meaning that each minute of video = 32 hours of real time.&#10;&#10;Thanks to ryansnook and freesound.org for the bubble sounds (http://freesound.org/people/ryansnook/sounds/104288/)." id="70" name="Google Shape;70;p14" title="Sauerkraut Fermenting Timelapse">
            <a:hlinkClick r:id="rId3"/>
          </p:cNvPr>
          <p:cNvPicPr preferRelativeResize="0"/>
          <p:nvPr/>
        </p:nvPicPr>
        <p:blipFill>
          <a:blip r:embed="rId4">
            <a:alphaModFix/>
          </a:blip>
          <a:stretch>
            <a:fillRect/>
          </a:stretch>
        </p:blipFill>
        <p:spPr>
          <a:xfrm>
            <a:off x="702563" y="1556649"/>
            <a:ext cx="3549800" cy="2662325"/>
          </a:xfrm>
          <a:prstGeom prst="rect">
            <a:avLst/>
          </a:prstGeom>
          <a:noFill/>
          <a:ln>
            <a:noFill/>
          </a:ln>
        </p:spPr>
      </p:pic>
      <p:pic>
        <p:nvPicPr>
          <p:cNvPr descr="Here is my Kombucha Time Lapse Video without any of the captions.&#10;&#10;Original Video: https://www.youtube.com/watch?v=EC2_4yjVc_o" id="71" name="Google Shape;71;p14" title="Kombucha Time Lapse (no captions)">
            <a:hlinkClick r:id="rId5"/>
          </p:cNvPr>
          <p:cNvPicPr preferRelativeResize="0"/>
          <p:nvPr/>
        </p:nvPicPr>
        <p:blipFill>
          <a:blip r:embed="rId6">
            <a:alphaModFix/>
          </a:blip>
          <a:stretch>
            <a:fillRect/>
          </a:stretch>
        </p:blipFill>
        <p:spPr>
          <a:xfrm>
            <a:off x="4891663" y="1556649"/>
            <a:ext cx="3549774" cy="2662325"/>
          </a:xfrm>
          <a:prstGeom prst="rect">
            <a:avLst/>
          </a:prstGeom>
          <a:noFill/>
          <a:ln>
            <a:noFill/>
          </a:ln>
        </p:spPr>
      </p:pic>
      <p:sp>
        <p:nvSpPr>
          <p:cNvPr id="72" name="Google Shape;72;p14"/>
          <p:cNvSpPr txBox="1"/>
          <p:nvPr/>
        </p:nvSpPr>
        <p:spPr>
          <a:xfrm>
            <a:off x="429600" y="4303800"/>
            <a:ext cx="8284800" cy="68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a:solidFill>
                  <a:srgbClr val="F1C018"/>
                </a:solidFill>
                <a:latin typeface="Lato"/>
                <a:ea typeface="Lato"/>
                <a:cs typeface="Lato"/>
                <a:sym typeface="Lato"/>
              </a:rPr>
              <a:t>Fermentation is a means of cooking food without heat. It is done by microbes but can be controlled by humans to produce foods with unique tastes. Humans have used fermentations to present food for millenia!</a:t>
            </a:r>
            <a:endParaRPr b="1" i="1">
              <a:solidFill>
                <a:srgbClr val="F1C018"/>
              </a:solidFill>
              <a:latin typeface="Lato"/>
              <a:ea typeface="Lato"/>
              <a:cs typeface="Lato"/>
              <a:sym typeface="Lato"/>
            </a:endParaRPr>
          </a:p>
        </p:txBody>
      </p:sp>
      <p:pic>
        <p:nvPicPr>
          <p:cNvPr id="73" name="Google Shape;73;p14"/>
          <p:cNvPicPr preferRelativeResize="0"/>
          <p:nvPr/>
        </p:nvPicPr>
        <p:blipFill>
          <a:blip r:embed="rId7">
            <a:alphaModFix/>
          </a:blip>
          <a:stretch>
            <a:fillRect/>
          </a:stretch>
        </p:blipFill>
        <p:spPr>
          <a:xfrm>
            <a:off x="7679050" y="305171"/>
            <a:ext cx="1114425" cy="68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Fermentation?</a:t>
            </a:r>
            <a:endParaRPr/>
          </a:p>
        </p:txBody>
      </p:sp>
      <p:sp>
        <p:nvSpPr>
          <p:cNvPr id="79" name="Google Shape;79;p15"/>
          <p:cNvSpPr txBox="1"/>
          <p:nvPr>
            <p:ph idx="1" type="body"/>
          </p:nvPr>
        </p:nvSpPr>
        <p:spPr>
          <a:xfrm>
            <a:off x="311700" y="1249325"/>
            <a:ext cx="4096500" cy="370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Describes one way that organisms make energy when oxygen levels are low in cells</a:t>
            </a:r>
            <a:endParaRPr/>
          </a:p>
          <a:p>
            <a:pPr indent="-342900" lvl="0" marL="457200" rtl="0" algn="l">
              <a:spcBef>
                <a:spcPts val="0"/>
              </a:spcBef>
              <a:spcAft>
                <a:spcPts val="0"/>
              </a:spcAft>
              <a:buSzPts val="1800"/>
              <a:buChar char="●"/>
            </a:pPr>
            <a:r>
              <a:rPr lang="en"/>
              <a:t>Occurs in all biological organisms</a:t>
            </a:r>
            <a:endParaRPr/>
          </a:p>
          <a:p>
            <a:pPr indent="-342900" lvl="0" marL="457200" rtl="0" algn="l">
              <a:spcBef>
                <a:spcPts val="0"/>
              </a:spcBef>
              <a:spcAft>
                <a:spcPts val="0"/>
              </a:spcAft>
              <a:buSzPts val="1800"/>
              <a:buChar char="●"/>
            </a:pPr>
            <a:r>
              <a:rPr lang="en"/>
              <a:t>Makes energy to sustain but happens at a cost</a:t>
            </a:r>
            <a:endParaRPr/>
          </a:p>
          <a:p>
            <a:pPr indent="-317500" lvl="1" marL="914400" rtl="0" algn="l">
              <a:spcBef>
                <a:spcPts val="0"/>
              </a:spcBef>
              <a:spcAft>
                <a:spcPts val="0"/>
              </a:spcAft>
              <a:buSzPts val="1400"/>
              <a:buChar char="○"/>
            </a:pPr>
            <a:r>
              <a:rPr lang="en"/>
              <a:t>Produces by-products that make the organism has to remove or break down </a:t>
            </a:r>
            <a:endParaRPr/>
          </a:p>
          <a:p>
            <a:pPr indent="-342900" lvl="0" marL="457200" rtl="0" algn="l">
              <a:spcBef>
                <a:spcPts val="0"/>
              </a:spcBef>
              <a:spcAft>
                <a:spcPts val="0"/>
              </a:spcAft>
              <a:buSzPts val="1800"/>
              <a:buChar char="●"/>
            </a:pPr>
            <a:r>
              <a:rPr lang="en"/>
              <a:t>This process can be manipulated in microbes to make many different types of food</a:t>
            </a:r>
            <a:endParaRPr/>
          </a:p>
        </p:txBody>
      </p:sp>
      <p:pic>
        <p:nvPicPr>
          <p:cNvPr id="80" name="Google Shape;80;p15"/>
          <p:cNvPicPr preferRelativeResize="0"/>
          <p:nvPr/>
        </p:nvPicPr>
        <p:blipFill rotWithShape="1">
          <a:blip r:embed="rId3">
            <a:alphaModFix/>
          </a:blip>
          <a:srcRect b="1550" l="0" r="0" t="1559"/>
          <a:stretch/>
        </p:blipFill>
        <p:spPr>
          <a:xfrm>
            <a:off x="4572013" y="1249325"/>
            <a:ext cx="4290577" cy="2937615"/>
          </a:xfrm>
          <a:prstGeom prst="rect">
            <a:avLst/>
          </a:prstGeom>
          <a:noFill/>
          <a:ln>
            <a:noFill/>
          </a:ln>
        </p:spPr>
      </p:pic>
      <p:pic>
        <p:nvPicPr>
          <p:cNvPr id="81" name="Google Shape;81;p15"/>
          <p:cNvPicPr preferRelativeResize="0"/>
          <p:nvPr/>
        </p:nvPicPr>
        <p:blipFill>
          <a:blip r:embed="rId4">
            <a:alphaModFix/>
          </a:blip>
          <a:stretch>
            <a:fillRect/>
          </a:stretch>
        </p:blipFill>
        <p:spPr>
          <a:xfrm>
            <a:off x="7679050" y="305171"/>
            <a:ext cx="1114425" cy="685800"/>
          </a:xfrm>
          <a:prstGeom prst="rect">
            <a:avLst/>
          </a:prstGeom>
          <a:noFill/>
          <a:ln>
            <a:noFill/>
          </a:ln>
        </p:spPr>
      </p:pic>
      <p:sp>
        <p:nvSpPr>
          <p:cNvPr id="82" name="Google Shape;82;p15"/>
          <p:cNvSpPr txBox="1"/>
          <p:nvPr/>
        </p:nvSpPr>
        <p:spPr>
          <a:xfrm>
            <a:off x="4576350" y="4186950"/>
            <a:ext cx="4281900" cy="38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Proxima Nova"/>
                <a:ea typeface="Proxima Nova"/>
                <a:cs typeface="Proxima Nova"/>
                <a:sym typeface="Proxima Nova"/>
              </a:rPr>
              <a:t>Image credit: </a:t>
            </a:r>
            <a:r>
              <a:rPr i="1" lang="en" sz="1200" u="sng">
                <a:solidFill>
                  <a:schemeClr val="hlink"/>
                </a:solidFill>
                <a:latin typeface="Proxima Nova"/>
                <a:ea typeface="Proxima Nova"/>
                <a:cs typeface="Proxima Nova"/>
                <a:sym typeface="Proxima Nova"/>
                <a:hlinkClick r:id="rId5"/>
              </a:rPr>
              <a:t>Shutterstock</a:t>
            </a:r>
            <a:endParaRPr i="1" sz="1200">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178400" y="372725"/>
            <a:ext cx="8653800" cy="64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Can We Make by Fermentation?</a:t>
            </a:r>
            <a:endParaRPr/>
          </a:p>
        </p:txBody>
      </p:sp>
      <p:sp>
        <p:nvSpPr>
          <p:cNvPr id="88" name="Google Shape;88;p16"/>
          <p:cNvSpPr txBox="1"/>
          <p:nvPr>
            <p:ph idx="1" type="body"/>
          </p:nvPr>
        </p:nvSpPr>
        <p:spPr>
          <a:xfrm>
            <a:off x="279550" y="1220625"/>
            <a:ext cx="26262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table to the right shows five microbes and the types of food products that make when they are fermented.</a:t>
            </a:r>
            <a:endParaRPr/>
          </a:p>
          <a:p>
            <a:pPr indent="0" lvl="0" marL="0" rtl="0" algn="l">
              <a:spcBef>
                <a:spcPts val="1600"/>
              </a:spcBef>
              <a:spcAft>
                <a:spcPts val="1600"/>
              </a:spcAft>
              <a:buNone/>
            </a:pPr>
            <a:r>
              <a:rPr b="1" i="1" lang="en">
                <a:solidFill>
                  <a:srgbClr val="F1C018"/>
                </a:solidFill>
              </a:rPr>
              <a:t>Which is your favorite?</a:t>
            </a:r>
            <a:br>
              <a:rPr i="1" lang="en" sz="1200"/>
            </a:br>
            <a:r>
              <a:rPr i="1" lang="en" sz="1200"/>
              <a:t>Note: You must be at least 21 years of age to select the center picture.</a:t>
            </a:r>
            <a:endParaRPr i="1" sz="1200"/>
          </a:p>
        </p:txBody>
      </p:sp>
      <p:pic>
        <p:nvPicPr>
          <p:cNvPr id="89" name="Google Shape;89;p16"/>
          <p:cNvPicPr preferRelativeResize="0"/>
          <p:nvPr/>
        </p:nvPicPr>
        <p:blipFill>
          <a:blip r:embed="rId3">
            <a:alphaModFix/>
          </a:blip>
          <a:stretch>
            <a:fillRect/>
          </a:stretch>
        </p:blipFill>
        <p:spPr>
          <a:xfrm>
            <a:off x="7679050" y="305171"/>
            <a:ext cx="1114425" cy="685800"/>
          </a:xfrm>
          <a:prstGeom prst="rect">
            <a:avLst/>
          </a:prstGeom>
          <a:noFill/>
          <a:ln>
            <a:noFill/>
          </a:ln>
        </p:spPr>
      </p:pic>
      <p:pic>
        <p:nvPicPr>
          <p:cNvPr id="90" name="Google Shape;90;p16"/>
          <p:cNvPicPr preferRelativeResize="0"/>
          <p:nvPr/>
        </p:nvPicPr>
        <p:blipFill rotWithShape="1">
          <a:blip r:embed="rId4">
            <a:alphaModFix/>
          </a:blip>
          <a:srcRect b="0" l="0" r="0" t="0"/>
          <a:stretch/>
        </p:blipFill>
        <p:spPr>
          <a:xfrm>
            <a:off x="3050250" y="1220625"/>
            <a:ext cx="5933352" cy="3337511"/>
          </a:xfrm>
          <a:prstGeom prst="rect">
            <a:avLst/>
          </a:prstGeom>
          <a:noFill/>
          <a:ln>
            <a:noFill/>
          </a:ln>
        </p:spPr>
      </p:pic>
      <p:sp>
        <p:nvSpPr>
          <p:cNvPr id="91" name="Google Shape;91;p16"/>
          <p:cNvSpPr txBox="1"/>
          <p:nvPr/>
        </p:nvSpPr>
        <p:spPr>
          <a:xfrm>
            <a:off x="3050250" y="4558125"/>
            <a:ext cx="5933400" cy="38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Proxima Nova"/>
                <a:ea typeface="Proxima Nova"/>
                <a:cs typeface="Proxima Nova"/>
                <a:sym typeface="Proxima Nova"/>
              </a:rPr>
              <a:t>Illustration by Sandy Roberts for Science Friday. Graphics from </a:t>
            </a:r>
            <a:r>
              <a:rPr i="1" lang="en" sz="1200" u="sng">
                <a:solidFill>
                  <a:schemeClr val="hlink"/>
                </a:solidFill>
                <a:latin typeface="Proxima Nova"/>
                <a:ea typeface="Proxima Nova"/>
                <a:cs typeface="Proxima Nova"/>
                <a:sym typeface="Proxima Nova"/>
                <a:hlinkClick r:id="rId5"/>
              </a:rPr>
              <a:t>Canva</a:t>
            </a:r>
            <a:r>
              <a:rPr i="1" lang="en" sz="1200">
                <a:solidFill>
                  <a:schemeClr val="dk1"/>
                </a:solidFill>
                <a:latin typeface="Proxima Nova"/>
                <a:ea typeface="Proxima Nova"/>
                <a:cs typeface="Proxima Nova"/>
                <a:sym typeface="Proxima Nova"/>
              </a:rPr>
              <a:t>.</a:t>
            </a:r>
            <a:endParaRPr i="1" sz="1200">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87900" y="555600"/>
            <a:ext cx="31365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Materials Do I Need to Ferment?</a:t>
            </a:r>
            <a:endParaRPr/>
          </a:p>
        </p:txBody>
      </p:sp>
      <p:sp>
        <p:nvSpPr>
          <p:cNvPr id="97" name="Google Shape;97;p17"/>
          <p:cNvSpPr txBox="1"/>
          <p:nvPr>
            <p:ph idx="1" type="body"/>
          </p:nvPr>
        </p:nvSpPr>
        <p:spPr>
          <a:xfrm>
            <a:off x="409750" y="1486075"/>
            <a:ext cx="2871000" cy="356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Required</a:t>
            </a:r>
            <a:r>
              <a:rPr lang="en" sz="1400"/>
              <a:t>:</a:t>
            </a:r>
            <a:endParaRPr sz="1400"/>
          </a:p>
          <a:p>
            <a:pPr indent="-317500" lvl="0" marL="457200" rtl="0" algn="l">
              <a:spcBef>
                <a:spcPts val="1600"/>
              </a:spcBef>
              <a:spcAft>
                <a:spcPts val="0"/>
              </a:spcAft>
              <a:buSzPts val="1400"/>
              <a:buAutoNum type="arabicPeriod"/>
            </a:pPr>
            <a:r>
              <a:rPr lang="en" sz="1400"/>
              <a:t>A sterile jar with lid</a:t>
            </a:r>
            <a:endParaRPr sz="1400"/>
          </a:p>
          <a:p>
            <a:pPr indent="-317500" lvl="0" marL="457200" rtl="0" algn="l">
              <a:spcBef>
                <a:spcPts val="0"/>
              </a:spcBef>
              <a:spcAft>
                <a:spcPts val="0"/>
              </a:spcAft>
              <a:buSzPts val="1400"/>
              <a:buAutoNum type="arabicPeriod"/>
            </a:pPr>
            <a:r>
              <a:rPr lang="en" sz="1400"/>
              <a:t>A firm vegetable</a:t>
            </a:r>
            <a:endParaRPr sz="1400"/>
          </a:p>
          <a:p>
            <a:pPr indent="-317500" lvl="0" marL="457200" rtl="0" algn="l">
              <a:spcBef>
                <a:spcPts val="0"/>
              </a:spcBef>
              <a:spcAft>
                <a:spcPts val="0"/>
              </a:spcAft>
              <a:buSzPts val="1400"/>
              <a:buAutoNum type="arabicPeriod"/>
            </a:pPr>
            <a:r>
              <a:rPr lang="en" sz="1400"/>
              <a:t>Kosher</a:t>
            </a:r>
            <a:r>
              <a:rPr lang="en" sz="1400"/>
              <a:t> or sea salt</a:t>
            </a:r>
            <a:endParaRPr sz="1400"/>
          </a:p>
          <a:p>
            <a:pPr indent="-317500" lvl="0" marL="457200" rtl="0" algn="l">
              <a:spcBef>
                <a:spcPts val="0"/>
              </a:spcBef>
              <a:spcAft>
                <a:spcPts val="0"/>
              </a:spcAft>
              <a:buSzPts val="1400"/>
              <a:buAutoNum type="arabicPeriod"/>
            </a:pPr>
            <a:r>
              <a:rPr lang="en" sz="1400"/>
              <a:t>A way to sterilize the jars</a:t>
            </a:r>
            <a:endParaRPr sz="1400"/>
          </a:p>
          <a:p>
            <a:pPr indent="-317500" lvl="0" marL="457200" rtl="0" algn="l">
              <a:spcBef>
                <a:spcPts val="0"/>
              </a:spcBef>
              <a:spcAft>
                <a:spcPts val="0"/>
              </a:spcAft>
              <a:buSzPts val="1400"/>
              <a:buAutoNum type="arabicPeriod"/>
            </a:pPr>
            <a:r>
              <a:rPr lang="en" sz="1400"/>
              <a:t>Knife and cutting board</a:t>
            </a:r>
            <a:endParaRPr sz="1400"/>
          </a:p>
          <a:p>
            <a:pPr indent="0" lvl="0" marL="0" rtl="0" algn="l">
              <a:spcBef>
                <a:spcPts val="1600"/>
              </a:spcBef>
              <a:spcAft>
                <a:spcPts val="0"/>
              </a:spcAft>
              <a:buNone/>
            </a:pPr>
            <a:r>
              <a:rPr lang="en" sz="1400"/>
              <a:t>Optional:</a:t>
            </a:r>
            <a:endParaRPr sz="1400"/>
          </a:p>
          <a:p>
            <a:pPr indent="-317500" lvl="0" marL="457200" rtl="0" algn="l">
              <a:spcBef>
                <a:spcPts val="1600"/>
              </a:spcBef>
              <a:spcAft>
                <a:spcPts val="0"/>
              </a:spcAft>
              <a:buSzPts val="1400"/>
              <a:buAutoNum type="arabicPeriod"/>
            </a:pPr>
            <a:r>
              <a:rPr lang="en" sz="1400"/>
              <a:t>Dried spices such as thyme, sage, rosemary, dill, or caraway seeds</a:t>
            </a:r>
            <a:endParaRPr sz="1400"/>
          </a:p>
          <a:p>
            <a:pPr indent="-317500" lvl="0" marL="457200" rtl="0" algn="l">
              <a:spcBef>
                <a:spcPts val="0"/>
              </a:spcBef>
              <a:spcAft>
                <a:spcPts val="0"/>
              </a:spcAft>
              <a:buSzPts val="1400"/>
              <a:buAutoNum type="arabicPeriod"/>
            </a:pPr>
            <a:r>
              <a:rPr lang="en" sz="1400"/>
              <a:t>Garlic and/or onions</a:t>
            </a:r>
            <a:endParaRPr sz="1400"/>
          </a:p>
        </p:txBody>
      </p:sp>
      <p:pic>
        <p:nvPicPr>
          <p:cNvPr id="98" name="Google Shape;98;p17"/>
          <p:cNvPicPr preferRelativeResize="0"/>
          <p:nvPr/>
        </p:nvPicPr>
        <p:blipFill>
          <a:blip r:embed="rId3">
            <a:alphaModFix/>
          </a:blip>
          <a:stretch>
            <a:fillRect/>
          </a:stretch>
        </p:blipFill>
        <p:spPr>
          <a:xfrm>
            <a:off x="3433150" y="1486075"/>
            <a:ext cx="5558448" cy="3126627"/>
          </a:xfrm>
          <a:prstGeom prst="rect">
            <a:avLst/>
          </a:prstGeom>
          <a:noFill/>
          <a:ln>
            <a:noFill/>
          </a:ln>
        </p:spPr>
      </p:pic>
      <p:sp>
        <p:nvSpPr>
          <p:cNvPr id="99" name="Google Shape;99;p17"/>
          <p:cNvSpPr txBox="1"/>
          <p:nvPr/>
        </p:nvSpPr>
        <p:spPr>
          <a:xfrm>
            <a:off x="3433150" y="4612700"/>
            <a:ext cx="5558400" cy="38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Proxima Nova"/>
                <a:ea typeface="Proxima Nova"/>
                <a:cs typeface="Proxima Nova"/>
                <a:sym typeface="Proxima Nova"/>
              </a:rPr>
              <a:t>Illustration by Sandy Roberts for Science Friday. Graphics from </a:t>
            </a:r>
            <a:r>
              <a:rPr i="1" lang="en" sz="1200" u="sng">
                <a:solidFill>
                  <a:schemeClr val="hlink"/>
                </a:solidFill>
                <a:latin typeface="Proxima Nova"/>
                <a:ea typeface="Proxima Nova"/>
                <a:cs typeface="Proxima Nova"/>
                <a:sym typeface="Proxima Nova"/>
                <a:hlinkClick r:id="rId4"/>
              </a:rPr>
              <a:t>Canva</a:t>
            </a:r>
            <a:r>
              <a:rPr i="1" lang="en" sz="1200">
                <a:solidFill>
                  <a:schemeClr val="dk1"/>
                </a:solidFill>
                <a:latin typeface="Proxima Nova"/>
                <a:ea typeface="Proxima Nova"/>
                <a:cs typeface="Proxima Nova"/>
                <a:sym typeface="Proxima Nova"/>
              </a:rPr>
              <a:t>.</a:t>
            </a:r>
            <a:endParaRPr i="1" sz="1200">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