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Proxima Nova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DB357876-B863-445F-927A-5BAD53D8FC3B}">
  <a:tblStyle styleId="{DB357876-B863-445F-927A-5BAD53D8FC3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74253271-38C8-4120-861C-B9F150E838B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11" Type="http://schemas.openxmlformats.org/officeDocument/2006/relationships/font" Target="fonts/ProximaNova-boldItalic.fntdata"/><Relationship Id="rId10" Type="http://schemas.openxmlformats.org/officeDocument/2006/relationships/font" Target="fonts/ProximaNova-italic.fntdata"/><Relationship Id="rId9" Type="http://schemas.openxmlformats.org/officeDocument/2006/relationships/font" Target="fonts/ProximaNova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ProximaNov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198225" y="132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{DB357876-B863-445F-927A-5BAD53D8FC3B}</a:tableStyleId>
              </a:tblPr>
              <a:tblGrid>
                <a:gridCol w="1448125"/>
                <a:gridCol w="1448125"/>
                <a:gridCol w="1448125"/>
                <a:gridCol w="1448125"/>
                <a:gridCol w="1448125"/>
              </a:tblGrid>
              <a:tr h="6583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Section</a:t>
                      </a:r>
                      <a:endParaRPr b="1" sz="24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4</a:t>
                      </a:r>
                      <a:endParaRPr b="1" sz="16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Distinguished</a:t>
                      </a:r>
                      <a:endParaRPr b="1" sz="16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</a:t>
                      </a:r>
                      <a:endParaRPr b="1" sz="16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Proficient</a:t>
                      </a:r>
                      <a:endParaRPr b="1" sz="16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2</a:t>
                      </a:r>
                      <a:endParaRPr b="1" sz="16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Developing</a:t>
                      </a:r>
                      <a:endParaRPr b="1" sz="16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1</a:t>
                      </a:r>
                      <a:endParaRPr b="1" sz="16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6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Beginning</a:t>
                      </a:r>
                      <a:endParaRPr b="1" sz="16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1535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Claim</a:t>
                      </a:r>
                      <a:endParaRPr b="1" sz="18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The claim is clearly stated. The claim directly references the situation described.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The claim is clearly stated. Claim directly correlates to the situation described.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The claim is stated, but is not clear. The claim does not directly correlate to the situation described.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No claim is made.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046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Evidence</a:t>
                      </a:r>
                      <a:endParaRPr b="1" sz="18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 or more pieces of evidence are cited from the activity in support of the claim.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3 pieces of evidence are used from the activity and are not cited.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Less than 3 pieces of evidence are used from the activity.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Pieces of evidence are used, but they are not supportive of the claim or are not from the activity.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666875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8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Reasoning</a:t>
                      </a:r>
                      <a:endParaRPr b="1" sz="18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Reasoning clearly justifies the claim and clearly elaborates on all of the pieces of evidence previously provided. There are no spelling or grammar issues in the section.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Reasoning clearly justifies the claim. The reasoning elaborates on only some pieces of evidence cited.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Reasoning does not directly or clearly support the claim or the evidence stated in the 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100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No reasoning is provided or is incoherent.</a:t>
                      </a:r>
                      <a:endParaRPr sz="1100"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63500" marB="63500" marR="63500" marL="63500">
                    <a:lnL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5" name="Google Shape;55;p13"/>
          <p:cNvSpPr txBox="1"/>
          <p:nvPr/>
        </p:nvSpPr>
        <p:spPr>
          <a:xfrm>
            <a:off x="7438850" y="327500"/>
            <a:ext cx="1705200" cy="4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Proxima Nova"/>
                <a:ea typeface="Proxima Nova"/>
                <a:cs typeface="Proxima Nova"/>
                <a:sym typeface="Proxima Nova"/>
              </a:rPr>
              <a:t>Student Name:</a:t>
            </a:r>
            <a:br>
              <a:rPr lang="en">
                <a:latin typeface="Proxima Nova"/>
                <a:ea typeface="Proxima Nova"/>
                <a:cs typeface="Proxima Nova"/>
                <a:sym typeface="Proxima Nova"/>
              </a:rPr>
            </a:br>
            <a:br>
              <a:rPr lang="en">
                <a:latin typeface="Proxima Nova"/>
                <a:ea typeface="Proxima Nova"/>
                <a:cs typeface="Proxima Nova"/>
                <a:sym typeface="Proxima Nova"/>
              </a:rPr>
            </a:b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______________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8850" y="1264200"/>
            <a:ext cx="1467300" cy="5181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Additional Comments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438850" y="1782300"/>
            <a:ext cx="1467300" cy="23955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58" name="Google Shape;58;p13"/>
          <p:cNvGraphicFramePr/>
          <p:nvPr/>
        </p:nvGraphicFramePr>
        <p:xfrm>
          <a:off x="4416475" y="46161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{74253271-38C8-4120-861C-B9F150E838B9}</a:tableStyleId>
              </a:tblPr>
              <a:tblGrid>
                <a:gridCol w="1189825"/>
                <a:gridCol w="183255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latin typeface="Proxima Nova"/>
                          <a:ea typeface="Proxima Nova"/>
                          <a:cs typeface="Proxima Nova"/>
                          <a:sym typeface="Proxima Nova"/>
                        </a:rPr>
                        <a:t>Total Score</a:t>
                      </a:r>
                      <a:endParaRPr>
                        <a:latin typeface="Proxima Nova"/>
                        <a:ea typeface="Proxima Nova"/>
                        <a:cs typeface="Proxima Nova"/>
                        <a:sym typeface="Proxima Nova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143125" y="4637725"/>
            <a:ext cx="2319000" cy="35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roxima Nova"/>
                <a:ea typeface="Proxima Nova"/>
                <a:cs typeface="Proxima Nova"/>
                <a:sym typeface="Proxima Nova"/>
              </a:rPr>
              <a:t>Resource by Brian Soash</a:t>
            </a:r>
            <a:endParaRPr>
              <a:latin typeface="Proxima Nova"/>
              <a:ea typeface="Proxima Nova"/>
              <a:cs typeface="Proxima Nova"/>
              <a:sym typeface="Proxima Nova"/>
            </a:endParaRPr>
          </a:p>
        </p:txBody>
      </p:sp>
      <p:pic>
        <p:nvPicPr>
          <p:cNvPr id="60" name="Google Shape;6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28649" y="4249175"/>
            <a:ext cx="1125600" cy="69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