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Lst>
  <p:sldSz cy="5143500" cx="9144000"/>
  <p:notesSz cx="6858000" cy="9144000"/>
  <p:embeddedFontLst>
    <p:embeddedFont>
      <p:font typeface="Proxima Nova"/>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AA7690E7-A00F-4881-9DC5-CB0960012C71}">
  <a:tblStyle styleId="{AA7690E7-A00F-4881-9DC5-CB0960012C71}" styleName="Table_0">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0E792FD8-5050-488A-B4AF-FBA9A5CFC2EB}" styleName="Table_1">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font" Target="fonts/ProximaNova-regular.fntdata"/><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ProximaNova-italic.fntdata"/><Relationship Id="rId25" Type="http://schemas.openxmlformats.org/officeDocument/2006/relationships/font" Target="fonts/ProximaNova-bold.fntdata"/><Relationship Id="rId27" Type="http://schemas.openxmlformats.org/officeDocument/2006/relationships/font" Target="fonts/ProximaNova-bold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Google Shape;114;g3ee0417dc1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3ee0417dc1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g3ee0417dc1_0_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ee0417dc1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6" name="Shape 126"/>
        <p:cNvGrpSpPr/>
        <p:nvPr/>
      </p:nvGrpSpPr>
      <p:grpSpPr>
        <a:xfrm>
          <a:off x="0" y="0"/>
          <a:ext cx="0" cy="0"/>
          <a:chOff x="0" y="0"/>
          <a:chExt cx="0" cy="0"/>
        </a:xfrm>
      </p:grpSpPr>
      <p:sp>
        <p:nvSpPr>
          <p:cNvPr id="127" name="Google Shape;127;g3ee0417dc1_0_9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3ee0417dc1_0_9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Google Shape;133;g3ee0417dc1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4" name="Google Shape;134;g3ee0417dc1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8" name="Shape 138"/>
        <p:cNvGrpSpPr/>
        <p:nvPr/>
      </p:nvGrpSpPr>
      <p:grpSpPr>
        <a:xfrm>
          <a:off x="0" y="0"/>
          <a:ext cx="0" cy="0"/>
          <a:chOff x="0" y="0"/>
          <a:chExt cx="0" cy="0"/>
        </a:xfrm>
      </p:grpSpPr>
      <p:sp>
        <p:nvSpPr>
          <p:cNvPr id="139" name="Google Shape;139;g3ee0417dc1_0_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3ee0417dc1_0_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4" name="Shape 144"/>
        <p:cNvGrpSpPr/>
        <p:nvPr/>
      </p:nvGrpSpPr>
      <p:grpSpPr>
        <a:xfrm>
          <a:off x="0" y="0"/>
          <a:ext cx="0" cy="0"/>
          <a:chOff x="0" y="0"/>
          <a:chExt cx="0" cy="0"/>
        </a:xfrm>
      </p:grpSpPr>
      <p:sp>
        <p:nvSpPr>
          <p:cNvPr id="145" name="Google Shape;145;g3ee0417dc1_0_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ee0417dc1_0_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0" name="Shape 150"/>
        <p:cNvGrpSpPr/>
        <p:nvPr/>
      </p:nvGrpSpPr>
      <p:grpSpPr>
        <a:xfrm>
          <a:off x="0" y="0"/>
          <a:ext cx="0" cy="0"/>
          <a:chOff x="0" y="0"/>
          <a:chExt cx="0" cy="0"/>
        </a:xfrm>
      </p:grpSpPr>
      <p:sp>
        <p:nvSpPr>
          <p:cNvPr id="151" name="Google Shape;151;g3ee0417dc1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3ee0417dc1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6" name="Shape 156"/>
        <p:cNvGrpSpPr/>
        <p:nvPr/>
      </p:nvGrpSpPr>
      <p:grpSpPr>
        <a:xfrm>
          <a:off x="0" y="0"/>
          <a:ext cx="0" cy="0"/>
          <a:chOff x="0" y="0"/>
          <a:chExt cx="0" cy="0"/>
        </a:xfrm>
      </p:grpSpPr>
      <p:sp>
        <p:nvSpPr>
          <p:cNvPr id="157" name="Google Shape;157;g3ee0417dc1_0_1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8" name="Google Shape;158;g3ee0417dc1_0_1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 name="Shape 59"/>
        <p:cNvGrpSpPr/>
        <p:nvPr/>
      </p:nvGrpSpPr>
      <p:grpSpPr>
        <a:xfrm>
          <a:off x="0" y="0"/>
          <a:ext cx="0" cy="0"/>
          <a:chOff x="0" y="0"/>
          <a:chExt cx="0" cy="0"/>
        </a:xfrm>
      </p:grpSpPr>
      <p:sp>
        <p:nvSpPr>
          <p:cNvPr id="60" name="Google Shape;60;g3ee0417dc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3ee0417dc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5" name="Shape 65"/>
        <p:cNvGrpSpPr/>
        <p:nvPr/>
      </p:nvGrpSpPr>
      <p:grpSpPr>
        <a:xfrm>
          <a:off x="0" y="0"/>
          <a:ext cx="0" cy="0"/>
          <a:chOff x="0" y="0"/>
          <a:chExt cx="0" cy="0"/>
        </a:xfrm>
      </p:grpSpPr>
      <p:sp>
        <p:nvSpPr>
          <p:cNvPr id="66" name="Google Shape;66;g3ee0417dc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3ee0417dc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Google Shape;74;g3ee0417dc1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ee0417dc1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g3ee0417dc1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ee0417dc1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Google Shape;88;g3ee0417dc1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ee0417dc1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g3ee0417dc1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3ee0417dc1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Google Shape;102;g3ee0417dc1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ee0417dc1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g3ee0417dc1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3ee0417dc1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520600" cy="792600"/>
          </a:xfrm>
          <a:prstGeom prst="rect">
            <a:avLst/>
          </a:prstGeom>
        </p:spPr>
        <p:txBody>
          <a:bodyPr anchorCtr="0" anchor="b" bIns="91425" lIns="91425" spcFirstLastPara="1" rIns="91425" wrap="square" tIns="91425">
            <a:noAutofit/>
          </a:bodyPr>
          <a:lstStyle/>
          <a:p>
            <a:pPr indent="0" lvl="0" marL="0" rtl="0">
              <a:spcBef>
                <a:spcPts val="0"/>
              </a:spcBef>
              <a:spcAft>
                <a:spcPts val="0"/>
              </a:spcAft>
              <a:buNone/>
            </a:pPr>
            <a:r>
              <a:rPr b="1" lang="en">
                <a:latin typeface="Calibri"/>
                <a:ea typeface="Calibri"/>
                <a:cs typeface="Calibri"/>
                <a:sym typeface="Calibri"/>
              </a:rPr>
              <a:t>Design For Disaster Relief</a:t>
            </a:r>
            <a:br>
              <a:rPr b="1" lang="en">
                <a:latin typeface="Calibri"/>
                <a:ea typeface="Calibri"/>
                <a:cs typeface="Calibri"/>
                <a:sym typeface="Calibri"/>
              </a:rPr>
            </a:br>
            <a:r>
              <a:rPr b="1" lang="en" sz="1800">
                <a:latin typeface="Calibri"/>
                <a:ea typeface="Calibri"/>
                <a:cs typeface="Calibri"/>
                <a:sym typeface="Calibri"/>
              </a:rPr>
              <a:t>Engineering Notebook</a:t>
            </a:r>
            <a:endParaRPr b="1" sz="1800">
              <a:latin typeface="Calibri"/>
              <a:ea typeface="Calibri"/>
              <a:cs typeface="Calibri"/>
              <a:sym typeface="Calibri"/>
            </a:endParaRPr>
          </a:p>
        </p:txBody>
      </p:sp>
      <p:sp>
        <p:nvSpPr>
          <p:cNvPr id="55" name="Google Shape;55;p13"/>
          <p:cNvSpPr txBox="1"/>
          <p:nvPr>
            <p:ph idx="1" type="subTitle"/>
          </p:nvPr>
        </p:nvSpPr>
        <p:spPr>
          <a:xfrm>
            <a:off x="311700" y="1847438"/>
            <a:ext cx="8520600" cy="7926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a:spcBef>
                <a:spcPts val="0"/>
              </a:spcBef>
              <a:spcAft>
                <a:spcPts val="0"/>
              </a:spcAft>
              <a:buNone/>
            </a:pPr>
            <a:r>
              <a:rPr lang="en">
                <a:latin typeface="Calibri"/>
                <a:ea typeface="Calibri"/>
                <a:cs typeface="Calibri"/>
                <a:sym typeface="Calibri"/>
              </a:rPr>
              <a:t>(Student Name Here)</a:t>
            </a:r>
            <a:endParaRPr>
              <a:latin typeface="Calibri"/>
              <a:ea typeface="Calibri"/>
              <a:cs typeface="Calibri"/>
              <a:sym typeface="Calibri"/>
            </a:endParaRPr>
          </a:p>
        </p:txBody>
      </p:sp>
      <p:sp>
        <p:nvSpPr>
          <p:cNvPr id="56" name="Google Shape;56;p13"/>
          <p:cNvSpPr txBox="1"/>
          <p:nvPr>
            <p:ph idx="1" type="subTitle"/>
          </p:nvPr>
        </p:nvSpPr>
        <p:spPr>
          <a:xfrm>
            <a:off x="311700" y="2693475"/>
            <a:ext cx="8520600" cy="792600"/>
          </a:xfrm>
          <a:prstGeom prst="rect">
            <a:avLst/>
          </a:prstGeom>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spcBef>
                <a:spcPts val="0"/>
              </a:spcBef>
              <a:spcAft>
                <a:spcPts val="0"/>
              </a:spcAft>
              <a:buNone/>
            </a:pPr>
            <a:r>
              <a:rPr lang="en">
                <a:latin typeface="Calibri"/>
                <a:ea typeface="Calibri"/>
                <a:cs typeface="Calibri"/>
                <a:sym typeface="Calibri"/>
              </a:rPr>
              <a:t>(Group Name Here)</a:t>
            </a:r>
            <a:endParaRPr>
              <a:latin typeface="Calibri"/>
              <a:ea typeface="Calibri"/>
              <a:cs typeface="Calibri"/>
              <a:sym typeface="Calibri"/>
            </a:endParaRPr>
          </a:p>
        </p:txBody>
      </p:sp>
      <p:pic>
        <p:nvPicPr>
          <p:cNvPr id="57" name="Google Shape;57;p13"/>
          <p:cNvPicPr preferRelativeResize="0"/>
          <p:nvPr/>
        </p:nvPicPr>
        <p:blipFill>
          <a:blip r:embed="rId3">
            <a:alphaModFix/>
          </a:blip>
          <a:stretch>
            <a:fillRect/>
          </a:stretch>
        </p:blipFill>
        <p:spPr>
          <a:xfrm>
            <a:off x="7475099" y="4117500"/>
            <a:ext cx="1668900" cy="1026000"/>
          </a:xfrm>
          <a:prstGeom prst="rect">
            <a:avLst/>
          </a:prstGeom>
          <a:noFill/>
          <a:ln>
            <a:noFill/>
          </a:ln>
        </p:spPr>
      </p:pic>
      <p:sp>
        <p:nvSpPr>
          <p:cNvPr id="58" name="Google Shape;58;p13"/>
          <p:cNvSpPr txBox="1"/>
          <p:nvPr/>
        </p:nvSpPr>
        <p:spPr>
          <a:xfrm>
            <a:off x="0" y="4740000"/>
            <a:ext cx="2037600" cy="403500"/>
          </a:xfrm>
          <a:prstGeom prst="rect">
            <a:avLst/>
          </a:prstGeom>
          <a:noFill/>
          <a:ln>
            <a:noFill/>
          </a:ln>
        </p:spPr>
        <p:txBody>
          <a:bodyPr anchorCtr="0" anchor="t" bIns="91425" lIns="91425" spcFirstLastPara="1" rIns="91425" wrap="square" tIns="91425">
            <a:noAutofit/>
          </a:bodyPr>
          <a:lstStyle/>
          <a:p>
            <a:pPr indent="0" lvl="0" marL="0">
              <a:spcBef>
                <a:spcPts val="0"/>
              </a:spcBef>
              <a:spcAft>
                <a:spcPts val="0"/>
              </a:spcAft>
              <a:buNone/>
            </a:pPr>
            <a:r>
              <a:rPr lang="en"/>
              <a:t>Written by Katie Brown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6" name="Shape 116"/>
        <p:cNvGrpSpPr/>
        <p:nvPr/>
      </p:nvGrpSpPr>
      <p:grpSpPr>
        <a:xfrm>
          <a:off x="0" y="0"/>
          <a:ext cx="0" cy="0"/>
          <a:chOff x="0" y="0"/>
          <a:chExt cx="0" cy="0"/>
        </a:xfrm>
      </p:grpSpPr>
      <p:sp>
        <p:nvSpPr>
          <p:cNvPr id="117" name="Google Shape;117;p22"/>
          <p:cNvSpPr txBox="1"/>
          <p:nvPr>
            <p:ph type="title"/>
          </p:nvPr>
        </p:nvSpPr>
        <p:spPr>
          <a:xfrm>
            <a:off x="261975" y="0"/>
            <a:ext cx="86277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b="1" lang="en">
                <a:latin typeface="Calibri"/>
                <a:ea typeface="Calibri"/>
                <a:cs typeface="Calibri"/>
                <a:sym typeface="Calibri"/>
              </a:rPr>
              <a:t>Design: </a:t>
            </a:r>
            <a:r>
              <a:rPr b="1" lang="en">
                <a:latin typeface="Calibri"/>
                <a:ea typeface="Calibri"/>
                <a:cs typeface="Calibri"/>
                <a:sym typeface="Calibri"/>
              </a:rPr>
              <a:t>How Will You B</a:t>
            </a:r>
            <a:r>
              <a:rPr b="1" lang="en">
                <a:latin typeface="Calibri"/>
                <a:ea typeface="Calibri"/>
                <a:cs typeface="Calibri"/>
                <a:sym typeface="Calibri"/>
              </a:rPr>
              <a:t>uild</a:t>
            </a:r>
            <a:r>
              <a:rPr b="1" lang="en">
                <a:latin typeface="Calibri"/>
                <a:ea typeface="Calibri"/>
                <a:cs typeface="Calibri"/>
                <a:sym typeface="Calibri"/>
              </a:rPr>
              <a:t> An Emergency Shelter?</a:t>
            </a:r>
            <a:endParaRPr b="1">
              <a:latin typeface="Calibri"/>
              <a:ea typeface="Calibri"/>
              <a:cs typeface="Calibri"/>
              <a:sym typeface="Calibri"/>
            </a:endParaRPr>
          </a:p>
        </p:txBody>
      </p:sp>
      <p:sp>
        <p:nvSpPr>
          <p:cNvPr id="118" name="Google Shape;118;p22"/>
          <p:cNvSpPr txBox="1"/>
          <p:nvPr/>
        </p:nvSpPr>
        <p:spPr>
          <a:xfrm>
            <a:off x="261975" y="515225"/>
            <a:ext cx="8627700" cy="690000"/>
          </a:xfrm>
          <a:prstGeom prst="rect">
            <a:avLst/>
          </a:prstGeom>
          <a:noFill/>
          <a:ln>
            <a:noFill/>
          </a:ln>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lang="en" sz="1200">
                <a:solidFill>
                  <a:schemeClr val="dk1"/>
                </a:solidFill>
                <a:latin typeface="Calibri"/>
                <a:ea typeface="Calibri"/>
                <a:cs typeface="Calibri"/>
                <a:sym typeface="Calibri"/>
              </a:rPr>
              <a:t>Make a drawing of yo</a:t>
            </a:r>
            <a:r>
              <a:rPr lang="en" sz="1200">
                <a:solidFill>
                  <a:schemeClr val="dk1"/>
                </a:solidFill>
                <a:latin typeface="Calibri"/>
                <a:ea typeface="Calibri"/>
                <a:cs typeface="Calibri"/>
                <a:sym typeface="Calibri"/>
              </a:rPr>
              <a:t>ur final design below.  Be sure to annotate on your design to answer the questions on the following page.</a:t>
            </a:r>
            <a:br>
              <a:rPr lang="en" sz="1200">
                <a:solidFill>
                  <a:schemeClr val="dk1"/>
                </a:solidFill>
                <a:latin typeface="Calibri"/>
                <a:ea typeface="Calibri"/>
                <a:cs typeface="Calibri"/>
                <a:sym typeface="Calibri"/>
              </a:rPr>
            </a:br>
            <a:r>
              <a:rPr b="1" lang="en" sz="1200">
                <a:solidFill>
                  <a:schemeClr val="dk1"/>
                </a:solidFill>
                <a:latin typeface="Calibri"/>
                <a:ea typeface="Calibri"/>
                <a:cs typeface="Calibri"/>
                <a:sym typeface="Calibri"/>
              </a:rPr>
              <a:t>NOTE: </a:t>
            </a:r>
            <a:r>
              <a:rPr lang="en" sz="1200">
                <a:solidFill>
                  <a:schemeClr val="dk1"/>
                </a:solidFill>
                <a:latin typeface="Calibri"/>
                <a:ea typeface="Calibri"/>
                <a:cs typeface="Calibri"/>
                <a:sym typeface="Calibri"/>
              </a:rPr>
              <a:t>You can either sketch them on the printout version of this, take a picture of your sketch and upload them here using your electronic device, or create a digital sketch you can upload here.</a:t>
            </a:r>
            <a:endParaRPr b="1" sz="1200">
              <a:solidFill>
                <a:schemeClr val="dk1"/>
              </a:solidFill>
              <a:latin typeface="Calibri"/>
              <a:ea typeface="Calibri"/>
              <a:cs typeface="Calibri"/>
              <a:sym typeface="Calibri"/>
            </a:endParaRPr>
          </a:p>
          <a:p>
            <a:pPr indent="0" lvl="0" marL="0"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a:t>
            </a:r>
            <a:endParaRPr sz="1200">
              <a:latin typeface="Calibri"/>
              <a:ea typeface="Calibri"/>
              <a:cs typeface="Calibri"/>
              <a:sym typeface="Calibri"/>
            </a:endParaRPr>
          </a:p>
        </p:txBody>
      </p:sp>
      <p:sp>
        <p:nvSpPr>
          <p:cNvPr id="119" name="Google Shape;119;p22"/>
          <p:cNvSpPr txBox="1"/>
          <p:nvPr/>
        </p:nvSpPr>
        <p:spPr>
          <a:xfrm>
            <a:off x="261975" y="1362275"/>
            <a:ext cx="8627700" cy="35715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sp>
        <p:nvSpPr>
          <p:cNvPr id="124" name="Google Shape;124;p23"/>
          <p:cNvSpPr txBox="1"/>
          <p:nvPr>
            <p:ph type="title"/>
          </p:nvPr>
        </p:nvSpPr>
        <p:spPr>
          <a:xfrm>
            <a:off x="336200" y="0"/>
            <a:ext cx="8571900" cy="5727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b="1" lang="en" sz="2700">
                <a:latin typeface="Calibri"/>
                <a:ea typeface="Calibri"/>
                <a:cs typeface="Calibri"/>
                <a:sym typeface="Calibri"/>
              </a:rPr>
              <a:t>How Will You Build An Emergency Shelter? Continued</a:t>
            </a:r>
            <a:endParaRPr b="1" sz="2700">
              <a:latin typeface="Calibri"/>
              <a:ea typeface="Calibri"/>
              <a:cs typeface="Calibri"/>
              <a:sym typeface="Calibri"/>
            </a:endParaRPr>
          </a:p>
        </p:txBody>
      </p:sp>
      <p:graphicFrame>
        <p:nvGraphicFramePr>
          <p:cNvPr id="125" name="Google Shape;125;p23"/>
          <p:cNvGraphicFramePr/>
          <p:nvPr/>
        </p:nvGraphicFramePr>
        <p:xfrm>
          <a:off x="336200" y="572700"/>
          <a:ext cx="3000000" cy="3000000"/>
        </p:xfrm>
        <a:graphic>
          <a:graphicData uri="http://schemas.openxmlformats.org/drawingml/2006/table">
            <a:tbl>
              <a:tblPr>
                <a:noFill/>
                <a:tableStyleId>{0E792FD8-5050-488A-B4AF-FBA9A5CFC2EB}</a:tableStyleId>
              </a:tblPr>
              <a:tblGrid>
                <a:gridCol w="2049575"/>
                <a:gridCol w="2174150"/>
                <a:gridCol w="2174150"/>
                <a:gridCol w="2174150"/>
              </a:tblGrid>
              <a:tr h="547925">
                <a:tc>
                  <a:txBody>
                    <a:bodyPr>
                      <a:noAutofit/>
                    </a:bodyPr>
                    <a:lstStyle/>
                    <a:p>
                      <a:pPr indent="0" lvl="0" marL="0" rtl="0" algn="ctr">
                        <a:lnSpc>
                          <a:spcPct val="115000"/>
                        </a:lnSpc>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What will your final structure look like?</a:t>
                      </a:r>
                      <a:endParaRPr b="1">
                        <a:latin typeface="Calibri"/>
                        <a:ea typeface="Calibri"/>
                        <a:cs typeface="Calibri"/>
                        <a:sym typeface="Calibri"/>
                      </a:endParaRPr>
                    </a:p>
                  </a:txBody>
                  <a:tcPr marT="91425" marB="91425" marR="91425" marL="91425" anchor="ctr"/>
                </a:tc>
                <a:tc>
                  <a:txBody>
                    <a:bodyPr>
                      <a:noAutofit/>
                    </a:bodyPr>
                    <a:lstStyle/>
                    <a:p>
                      <a:pPr indent="0" lvl="0" marL="0" rtl="0" algn="ctr">
                        <a:lnSpc>
                          <a:spcPct val="115000"/>
                        </a:lnSpc>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What are the steps to fold it?</a:t>
                      </a:r>
                      <a:endParaRPr b="1">
                        <a:latin typeface="Calibri"/>
                        <a:ea typeface="Calibri"/>
                        <a:cs typeface="Calibri"/>
                        <a:sym typeface="Calibri"/>
                      </a:endParaRPr>
                    </a:p>
                  </a:txBody>
                  <a:tcPr marT="91425" marB="91425" marR="91425" marL="91425" anchor="ctr"/>
                </a:tc>
                <a:tc>
                  <a:txBody>
                    <a:bodyPr>
                      <a:noAutofit/>
                    </a:bodyPr>
                    <a:lstStyle/>
                    <a:p>
                      <a:pPr indent="0" lvl="0" marL="0" rtl="0" algn="ctr">
                        <a:lnSpc>
                          <a:spcPct val="115000"/>
                        </a:lnSpc>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How will it pack flat?</a:t>
                      </a:r>
                      <a:endParaRPr b="1">
                        <a:latin typeface="Calibri"/>
                        <a:ea typeface="Calibri"/>
                        <a:cs typeface="Calibri"/>
                        <a:sym typeface="Calibri"/>
                      </a:endParaRPr>
                    </a:p>
                  </a:txBody>
                  <a:tcPr marT="91425" marB="91425" marR="91425" marL="91425" anchor="ctr"/>
                </a:tc>
                <a:tc>
                  <a:txBody>
                    <a:bodyPr>
                      <a:noAutofit/>
                    </a:bodyPr>
                    <a:lstStyle/>
                    <a:p>
                      <a:pPr indent="0" lvl="0" marL="0" rtl="0" algn="ctr">
                        <a:lnSpc>
                          <a:spcPct val="115000"/>
                        </a:lnSpc>
                        <a:spcBef>
                          <a:spcPts val="0"/>
                        </a:spcBef>
                        <a:spcAft>
                          <a:spcPts val="0"/>
                        </a:spcAft>
                        <a:buClr>
                          <a:schemeClr val="dk1"/>
                        </a:buClr>
                        <a:buSzPts val="1100"/>
                        <a:buFont typeface="Arial"/>
                        <a:buNone/>
                      </a:pPr>
                      <a:r>
                        <a:rPr b="1" lang="en" sz="1100">
                          <a:solidFill>
                            <a:schemeClr val="dk1"/>
                          </a:solidFill>
                          <a:latin typeface="Calibri"/>
                          <a:ea typeface="Calibri"/>
                          <a:cs typeface="Calibri"/>
                          <a:sym typeface="Calibri"/>
                        </a:rPr>
                        <a:t>What design elements will give it strength?</a:t>
                      </a:r>
                      <a:endParaRPr b="1">
                        <a:latin typeface="Calibri"/>
                        <a:ea typeface="Calibri"/>
                        <a:cs typeface="Calibri"/>
                        <a:sym typeface="Calibri"/>
                      </a:endParaRPr>
                    </a:p>
                  </a:txBody>
                  <a:tcPr marT="91425" marB="91425" marR="91425" marL="91425" anchor="ctr"/>
                </a:tc>
              </a:tr>
              <a:tr h="3773975">
                <a:tc>
                  <a:txBody>
                    <a:bodyPr>
                      <a:noAutofit/>
                    </a:bodyPr>
                    <a:lstStyle/>
                    <a:p>
                      <a:pPr indent="0" lvl="0" marL="0">
                        <a:spcBef>
                          <a:spcPts val="0"/>
                        </a:spcBef>
                        <a:spcAft>
                          <a:spcPts val="0"/>
                        </a:spcAft>
                        <a:buNone/>
                      </a:pPr>
                      <a:r>
                        <a:t/>
                      </a:r>
                      <a:endParaRPr>
                        <a:latin typeface="Calibri"/>
                        <a:ea typeface="Calibri"/>
                        <a:cs typeface="Calibri"/>
                        <a:sym typeface="Calibri"/>
                      </a:endParaRPr>
                    </a:p>
                  </a:txBody>
                  <a:tcPr marT="91425" marB="91425" marR="91425" marL="91425"/>
                </a:tc>
                <a:tc>
                  <a:txBody>
                    <a:bodyPr>
                      <a:noAutofit/>
                    </a:bodyPr>
                    <a:lstStyle/>
                    <a:p>
                      <a:pPr indent="0" lvl="0" marL="0">
                        <a:spcBef>
                          <a:spcPts val="0"/>
                        </a:spcBef>
                        <a:spcAft>
                          <a:spcPts val="0"/>
                        </a:spcAft>
                        <a:buNone/>
                      </a:pPr>
                      <a:r>
                        <a:t/>
                      </a:r>
                      <a:endParaRPr>
                        <a:latin typeface="Calibri"/>
                        <a:ea typeface="Calibri"/>
                        <a:cs typeface="Calibri"/>
                        <a:sym typeface="Calibri"/>
                      </a:endParaRPr>
                    </a:p>
                  </a:txBody>
                  <a:tcPr marT="91425" marB="91425" marR="91425" marL="91425"/>
                </a:tc>
                <a:tc>
                  <a:txBody>
                    <a:bodyPr>
                      <a:noAutofit/>
                    </a:bodyPr>
                    <a:lstStyle/>
                    <a:p>
                      <a:pPr indent="0" lvl="0" marL="0">
                        <a:spcBef>
                          <a:spcPts val="0"/>
                        </a:spcBef>
                        <a:spcAft>
                          <a:spcPts val="0"/>
                        </a:spcAft>
                        <a:buNone/>
                      </a:pPr>
                      <a:r>
                        <a:t/>
                      </a:r>
                      <a:endParaRPr>
                        <a:latin typeface="Calibri"/>
                        <a:ea typeface="Calibri"/>
                        <a:cs typeface="Calibri"/>
                        <a:sym typeface="Calibri"/>
                      </a:endParaRPr>
                    </a:p>
                  </a:txBody>
                  <a:tcPr marT="91425" marB="91425" marR="91425" marL="91425"/>
                </a:tc>
                <a:tc>
                  <a:txBody>
                    <a:bodyPr>
                      <a:noAutofit/>
                    </a:bodyPr>
                    <a:lstStyle/>
                    <a:p>
                      <a:pPr indent="0" lvl="0" marL="0">
                        <a:spcBef>
                          <a:spcPts val="0"/>
                        </a:spcBef>
                        <a:spcAft>
                          <a:spcPts val="0"/>
                        </a:spcAft>
                        <a:buNone/>
                      </a:pPr>
                      <a:r>
                        <a:t/>
                      </a:r>
                      <a:endParaRPr>
                        <a:latin typeface="Calibri"/>
                        <a:ea typeface="Calibri"/>
                        <a:cs typeface="Calibri"/>
                        <a:sym typeface="Calibri"/>
                      </a:endParaRPr>
                    </a:p>
                  </a:txBody>
                  <a:tcPr marT="91425" marB="91425" marR="91425" marL="91425"/>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9" name="Shape 129"/>
        <p:cNvGrpSpPr/>
        <p:nvPr/>
      </p:nvGrpSpPr>
      <p:grpSpPr>
        <a:xfrm>
          <a:off x="0" y="0"/>
          <a:ext cx="0" cy="0"/>
          <a:chOff x="0" y="0"/>
          <a:chExt cx="0" cy="0"/>
        </a:xfrm>
      </p:grpSpPr>
      <p:sp>
        <p:nvSpPr>
          <p:cNvPr id="130" name="Google Shape;130;p24"/>
          <p:cNvSpPr txBox="1"/>
          <p:nvPr>
            <p:ph type="title"/>
          </p:nvPr>
        </p:nvSpPr>
        <p:spPr>
          <a:xfrm>
            <a:off x="183375" y="0"/>
            <a:ext cx="8337300" cy="5727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b="1" lang="en" sz="3000">
                <a:latin typeface="Calibri"/>
                <a:ea typeface="Calibri"/>
                <a:cs typeface="Calibri"/>
                <a:sym typeface="Calibri"/>
              </a:rPr>
              <a:t>Step 4: Prototype Your Shelter</a:t>
            </a:r>
            <a:endParaRPr b="1" sz="3000">
              <a:latin typeface="Calibri"/>
              <a:ea typeface="Calibri"/>
              <a:cs typeface="Calibri"/>
              <a:sym typeface="Calibri"/>
            </a:endParaRPr>
          </a:p>
        </p:txBody>
      </p:sp>
      <p:sp>
        <p:nvSpPr>
          <p:cNvPr id="131" name="Google Shape;131;p24"/>
          <p:cNvSpPr txBox="1"/>
          <p:nvPr>
            <p:ph idx="1" type="body"/>
          </p:nvPr>
        </p:nvSpPr>
        <p:spPr>
          <a:xfrm>
            <a:off x="183375" y="646200"/>
            <a:ext cx="8820000" cy="4497300"/>
          </a:xfrm>
          <a:prstGeom prst="rect">
            <a:avLst/>
          </a:prstGeom>
        </p:spPr>
        <p:txBody>
          <a:bodyPr anchorCtr="0" anchor="t" bIns="91425" lIns="91425" spcFirstLastPara="1" rIns="91425" wrap="square" tIns="91425">
            <a:noAutofit/>
          </a:bodyPr>
          <a:lstStyle/>
          <a:p>
            <a:pPr indent="0" lvl="0" marL="0" rtl="0">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Using your annotated drawing, construct your prototype using the following materials:</a:t>
            </a:r>
            <a:endParaRPr sz="1200">
              <a:solidFill>
                <a:schemeClr val="dk1"/>
              </a:solidFill>
              <a:latin typeface="Calibri"/>
              <a:ea typeface="Calibri"/>
              <a:cs typeface="Calibri"/>
              <a:sym typeface="Calibri"/>
            </a:endParaRPr>
          </a:p>
          <a:p>
            <a:pPr indent="-298450" lvl="0" marL="457200" rtl="0">
              <a:lnSpc>
                <a:spcPct val="100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2 (used) manilla folders</a:t>
            </a:r>
            <a:endParaRPr sz="1100">
              <a:solidFill>
                <a:schemeClr val="dk1"/>
              </a:solidFill>
              <a:latin typeface="Calibri"/>
              <a:ea typeface="Calibri"/>
              <a:cs typeface="Calibri"/>
              <a:sym typeface="Calibri"/>
            </a:endParaRPr>
          </a:p>
          <a:p>
            <a:pPr indent="-298450" lvl="0" marL="457200" rtl="0">
              <a:lnSpc>
                <a:spcPct val="100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50cm masking tape</a:t>
            </a:r>
            <a:endParaRPr sz="1100">
              <a:solidFill>
                <a:schemeClr val="dk1"/>
              </a:solidFill>
              <a:latin typeface="Calibri"/>
              <a:ea typeface="Calibri"/>
              <a:cs typeface="Calibri"/>
              <a:sym typeface="Calibri"/>
            </a:endParaRPr>
          </a:p>
          <a:p>
            <a:pPr indent="-298450" lvl="0" marL="457200" rtl="0">
              <a:lnSpc>
                <a:spcPct val="100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Scissors</a:t>
            </a:r>
            <a:endParaRPr sz="1100">
              <a:solidFill>
                <a:schemeClr val="dk1"/>
              </a:solidFill>
              <a:latin typeface="Calibri"/>
              <a:ea typeface="Calibri"/>
              <a:cs typeface="Calibri"/>
              <a:sym typeface="Calibri"/>
            </a:endParaRPr>
          </a:p>
          <a:p>
            <a:pPr indent="-298450" lvl="0" marL="457200" rtl="0">
              <a:lnSpc>
                <a:spcPct val="100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1kg weight </a:t>
            </a:r>
            <a:endParaRPr sz="1100">
              <a:solidFill>
                <a:schemeClr val="dk1"/>
              </a:solidFill>
              <a:latin typeface="Calibri"/>
              <a:ea typeface="Calibri"/>
              <a:cs typeface="Calibri"/>
              <a:sym typeface="Calibri"/>
            </a:endParaRPr>
          </a:p>
          <a:p>
            <a:pPr indent="-298450" lvl="0" marL="457200" rtl="0">
              <a:lnSpc>
                <a:spcPct val="100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Ruler</a:t>
            </a:r>
            <a:endParaRPr sz="1100">
              <a:solidFill>
                <a:schemeClr val="dk1"/>
              </a:solidFill>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a:spcBef>
                <a:spcPts val="1600"/>
              </a:spcBef>
              <a:spcAft>
                <a:spcPts val="1600"/>
              </a:spcAft>
              <a:buNone/>
            </a:pPr>
            <a:r>
              <a:rPr lang="en">
                <a:latin typeface="Calibri"/>
                <a:ea typeface="Calibri"/>
                <a:cs typeface="Calibri"/>
                <a:sym typeface="Calibri"/>
              </a:rPr>
              <a:t>You can include a digital picture of your completed prototype here.</a:t>
            </a:r>
            <a:endParaRPr>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Google Shape;136;p25"/>
          <p:cNvSpPr txBox="1"/>
          <p:nvPr>
            <p:ph type="title"/>
          </p:nvPr>
        </p:nvSpPr>
        <p:spPr>
          <a:xfrm>
            <a:off x="313400" y="0"/>
            <a:ext cx="8207100" cy="3846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3000">
                <a:latin typeface="Calibri"/>
                <a:ea typeface="Calibri"/>
                <a:cs typeface="Calibri"/>
                <a:sym typeface="Calibri"/>
              </a:rPr>
              <a:t>Step 5: Evaluate Your Prototype  </a:t>
            </a:r>
            <a:endParaRPr sz="3000">
              <a:latin typeface="Calibri"/>
              <a:ea typeface="Calibri"/>
              <a:cs typeface="Calibri"/>
              <a:sym typeface="Calibri"/>
            </a:endParaRPr>
          </a:p>
        </p:txBody>
      </p:sp>
      <p:graphicFrame>
        <p:nvGraphicFramePr>
          <p:cNvPr id="137" name="Google Shape;137;p25"/>
          <p:cNvGraphicFramePr/>
          <p:nvPr/>
        </p:nvGraphicFramePr>
        <p:xfrm>
          <a:off x="313400" y="579200"/>
          <a:ext cx="3000000" cy="3000000"/>
        </p:xfrm>
        <a:graphic>
          <a:graphicData uri="http://schemas.openxmlformats.org/drawingml/2006/table">
            <a:tbl>
              <a:tblPr>
                <a:noFill/>
                <a:tableStyleId>{0E792FD8-5050-488A-B4AF-FBA9A5CFC2EB}</a:tableStyleId>
              </a:tblPr>
              <a:tblGrid>
                <a:gridCol w="1393925"/>
                <a:gridCol w="7126675"/>
              </a:tblGrid>
              <a:tr h="476025">
                <a:tc>
                  <a:txBody>
                    <a:bodyPr>
                      <a:noAutofit/>
                    </a:bodyPr>
                    <a:lstStyle/>
                    <a:p>
                      <a:pPr indent="0" lvl="0" marL="0" rtl="0" algn="ctr">
                        <a:spcBef>
                          <a:spcPts val="0"/>
                        </a:spcBef>
                        <a:spcAft>
                          <a:spcPts val="0"/>
                        </a:spcAft>
                        <a:buNone/>
                      </a:pPr>
                      <a:r>
                        <a:rPr b="1" lang="en" sz="1050">
                          <a:solidFill>
                            <a:srgbClr val="333333"/>
                          </a:solidFill>
                          <a:latin typeface="Calibri"/>
                          <a:ea typeface="Calibri"/>
                          <a:cs typeface="Calibri"/>
                          <a:sym typeface="Calibri"/>
                        </a:rPr>
                        <a:t>Design Constraint </a:t>
                      </a:r>
                      <a:endParaRPr b="1" sz="1050">
                        <a:solidFill>
                          <a:srgbClr val="333333"/>
                        </a:solidFill>
                        <a:latin typeface="Calibri"/>
                        <a:ea typeface="Calibri"/>
                        <a:cs typeface="Calibri"/>
                        <a:sym typeface="Calibri"/>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rtl="0" algn="ctr">
                        <a:spcBef>
                          <a:spcPts val="0"/>
                        </a:spcBef>
                        <a:spcAft>
                          <a:spcPts val="0"/>
                        </a:spcAft>
                        <a:buNone/>
                      </a:pPr>
                      <a:r>
                        <a:rPr b="1" lang="en" sz="1050">
                          <a:solidFill>
                            <a:srgbClr val="333333"/>
                          </a:solidFill>
                          <a:latin typeface="Calibri"/>
                          <a:ea typeface="Calibri"/>
                          <a:cs typeface="Calibri"/>
                          <a:sym typeface="Calibri"/>
                        </a:rPr>
                        <a:t>Document Results For Your Prototype</a:t>
                      </a:r>
                      <a:endParaRPr b="1" sz="1050">
                        <a:solidFill>
                          <a:srgbClr val="333333"/>
                        </a:solidFill>
                        <a:latin typeface="Calibri"/>
                        <a:ea typeface="Calibri"/>
                        <a:cs typeface="Calibri"/>
                        <a:sym typeface="Calibri"/>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993000">
                <a:tc>
                  <a:txBody>
                    <a:bodyPr>
                      <a:noAutofit/>
                    </a:bodyPr>
                    <a:lstStyle/>
                    <a:p>
                      <a:pPr indent="0" lvl="0" marL="0" rtl="0">
                        <a:lnSpc>
                          <a:spcPct val="115000"/>
                        </a:lnSpc>
                        <a:spcBef>
                          <a:spcPts val="0"/>
                        </a:spcBef>
                        <a:spcAft>
                          <a:spcPts val="0"/>
                        </a:spcAft>
                        <a:buNone/>
                      </a:pPr>
                      <a:r>
                        <a:rPr lang="en" sz="1100">
                          <a:latin typeface="Calibri"/>
                          <a:ea typeface="Calibri"/>
                          <a:cs typeface="Calibri"/>
                          <a:sym typeface="Calibri"/>
                        </a:rPr>
                        <a:t>Can be folded and packed flat for easy transport. </a:t>
                      </a:r>
                      <a:endParaRPr sz="1100">
                        <a:latin typeface="Calibri"/>
                        <a:ea typeface="Calibri"/>
                        <a:cs typeface="Calibri"/>
                        <a:sym typeface="Calibri"/>
                      </a:endParaRPr>
                    </a:p>
                  </a:txBody>
                  <a:tcPr marT="63500" marB="63500" marR="63500" marL="635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rtl="0">
                        <a:spcBef>
                          <a:spcPts val="0"/>
                        </a:spcBef>
                        <a:spcAft>
                          <a:spcPts val="0"/>
                        </a:spcAft>
                        <a:buNone/>
                      </a:pPr>
                      <a:r>
                        <a:rPr lang="en" sz="1100">
                          <a:latin typeface="Calibri"/>
                          <a:ea typeface="Calibri"/>
                          <a:cs typeface="Calibri"/>
                          <a:sym typeface="Calibri"/>
                        </a:rPr>
                        <a:t>What are the dimensions of your prototype when fully assembled?</a:t>
                      </a:r>
                      <a:endParaRPr sz="1100">
                        <a:latin typeface="Calibri"/>
                        <a:ea typeface="Calibri"/>
                        <a:cs typeface="Calibri"/>
                        <a:sym typeface="Calibri"/>
                      </a:endParaRPr>
                    </a:p>
                    <a:p>
                      <a:pPr indent="0" lvl="0" marL="0" rtl="0">
                        <a:spcBef>
                          <a:spcPts val="0"/>
                        </a:spcBef>
                        <a:spcAft>
                          <a:spcPts val="0"/>
                        </a:spcAft>
                        <a:buNone/>
                      </a:pPr>
                      <a:r>
                        <a:t/>
                      </a:r>
                      <a:endParaRPr sz="1100">
                        <a:latin typeface="Calibri"/>
                        <a:ea typeface="Calibri"/>
                        <a:cs typeface="Calibri"/>
                        <a:sym typeface="Calibri"/>
                      </a:endParaRPr>
                    </a:p>
                    <a:p>
                      <a:pPr indent="0" lvl="0" marL="0" rtl="0">
                        <a:spcBef>
                          <a:spcPts val="0"/>
                        </a:spcBef>
                        <a:spcAft>
                          <a:spcPts val="0"/>
                        </a:spcAft>
                        <a:buNone/>
                      </a:pPr>
                      <a:r>
                        <a:t/>
                      </a:r>
                      <a:endParaRPr sz="1100">
                        <a:latin typeface="Calibri"/>
                        <a:ea typeface="Calibri"/>
                        <a:cs typeface="Calibri"/>
                        <a:sym typeface="Calibri"/>
                      </a:endParaRPr>
                    </a:p>
                    <a:p>
                      <a:pPr indent="0" lvl="0" marL="0" rtl="0">
                        <a:spcBef>
                          <a:spcPts val="0"/>
                        </a:spcBef>
                        <a:spcAft>
                          <a:spcPts val="0"/>
                        </a:spcAft>
                        <a:buNone/>
                      </a:pPr>
                      <a:r>
                        <a:t/>
                      </a:r>
                      <a:endParaRPr sz="1100">
                        <a:latin typeface="Calibri"/>
                        <a:ea typeface="Calibri"/>
                        <a:cs typeface="Calibri"/>
                        <a:sym typeface="Calibri"/>
                      </a:endParaRPr>
                    </a:p>
                    <a:p>
                      <a:pPr indent="0" lvl="0" marL="0" rtl="0">
                        <a:spcBef>
                          <a:spcPts val="0"/>
                        </a:spcBef>
                        <a:spcAft>
                          <a:spcPts val="0"/>
                        </a:spcAft>
                        <a:buNone/>
                      </a:pPr>
                      <a:r>
                        <a:rPr lang="en" sz="1100">
                          <a:latin typeface="Calibri"/>
                          <a:ea typeface="Calibri"/>
                          <a:cs typeface="Calibri"/>
                          <a:sym typeface="Calibri"/>
                        </a:rPr>
                        <a:t>When packed flat?</a:t>
                      </a:r>
                      <a:endParaRPr sz="1100">
                        <a:latin typeface="Calibri"/>
                        <a:ea typeface="Calibri"/>
                        <a:cs typeface="Calibri"/>
                        <a:sym typeface="Calibri"/>
                      </a:endParaRPr>
                    </a:p>
                    <a:p>
                      <a:pPr indent="0" lvl="0" marL="0" rtl="0">
                        <a:spcBef>
                          <a:spcPts val="0"/>
                        </a:spcBef>
                        <a:spcAft>
                          <a:spcPts val="0"/>
                        </a:spcAft>
                        <a:buNone/>
                      </a:pPr>
                      <a:r>
                        <a:t/>
                      </a:r>
                      <a:endParaRPr sz="1100">
                        <a:latin typeface="Calibri"/>
                        <a:ea typeface="Calibri"/>
                        <a:cs typeface="Calibri"/>
                        <a:sym typeface="Calibri"/>
                      </a:endParaRPr>
                    </a:p>
                    <a:p>
                      <a:pPr indent="0" lvl="0" marL="0" rtl="0">
                        <a:spcBef>
                          <a:spcPts val="0"/>
                        </a:spcBef>
                        <a:spcAft>
                          <a:spcPts val="0"/>
                        </a:spcAft>
                        <a:buNone/>
                      </a:pPr>
                      <a:r>
                        <a:t/>
                      </a:r>
                      <a:endParaRPr sz="1100">
                        <a:latin typeface="Calibri"/>
                        <a:ea typeface="Calibri"/>
                        <a:cs typeface="Calibri"/>
                        <a:sym typeface="Calibri"/>
                      </a:endParaRPr>
                    </a:p>
                    <a:p>
                      <a:pPr indent="0" lvl="0" marL="0" rtl="0">
                        <a:spcBef>
                          <a:spcPts val="0"/>
                        </a:spcBef>
                        <a:spcAft>
                          <a:spcPts val="0"/>
                        </a:spcAft>
                        <a:buNone/>
                      </a:pPr>
                      <a:r>
                        <a:t/>
                      </a:r>
                      <a:endParaRPr sz="1100">
                        <a:latin typeface="Calibri"/>
                        <a:ea typeface="Calibri"/>
                        <a:cs typeface="Calibri"/>
                        <a:sym typeface="Calibri"/>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842000">
                <a:tc>
                  <a:txBody>
                    <a:bodyPr>
                      <a:noAutofit/>
                    </a:bodyPr>
                    <a:lstStyle/>
                    <a:p>
                      <a:pPr indent="0" lvl="0" marL="0" rtl="0">
                        <a:lnSpc>
                          <a:spcPct val="115000"/>
                        </a:lnSpc>
                        <a:spcBef>
                          <a:spcPts val="0"/>
                        </a:spcBef>
                        <a:spcAft>
                          <a:spcPts val="0"/>
                        </a:spcAft>
                        <a:buNone/>
                      </a:pPr>
                      <a:r>
                        <a:rPr lang="en" sz="1100">
                          <a:latin typeface="Calibri"/>
                          <a:ea typeface="Calibri"/>
                          <a:cs typeface="Calibri"/>
                          <a:sym typeface="Calibri"/>
                        </a:rPr>
                        <a:t>Uses folds to make two manilla folders into a structure strong enough to hold 1kg without breaking.</a:t>
                      </a:r>
                      <a:endParaRPr sz="1100">
                        <a:latin typeface="Calibri"/>
                        <a:ea typeface="Calibri"/>
                        <a:cs typeface="Calibri"/>
                        <a:sym typeface="Calibri"/>
                      </a:endParaRPr>
                    </a:p>
                  </a:txBody>
                  <a:tcPr marT="63500" marB="63500" marR="63500" marL="63500" anchor="ctr">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noAutofit/>
                    </a:bodyPr>
                    <a:lstStyle/>
                    <a:p>
                      <a:pPr indent="0" lvl="0" marL="0" rtl="0">
                        <a:spcBef>
                          <a:spcPts val="0"/>
                        </a:spcBef>
                        <a:spcAft>
                          <a:spcPts val="0"/>
                        </a:spcAft>
                        <a:buNone/>
                      </a:pPr>
                      <a:r>
                        <a:rPr lang="en" sz="1100">
                          <a:latin typeface="Calibri"/>
                          <a:ea typeface="Calibri"/>
                          <a:cs typeface="Calibri"/>
                          <a:sym typeface="Calibri"/>
                        </a:rPr>
                        <a:t>How much mass can your structure hold before collapsing?</a:t>
                      </a:r>
                      <a:endParaRPr sz="1100">
                        <a:latin typeface="Calibri"/>
                        <a:ea typeface="Calibri"/>
                        <a:cs typeface="Calibri"/>
                        <a:sym typeface="Calibri"/>
                      </a:endParaRPr>
                    </a:p>
                  </a:txBody>
                  <a:tcPr marT="63500" marB="63500" marR="63500" marL="6350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1" name="Shape 141"/>
        <p:cNvGrpSpPr/>
        <p:nvPr/>
      </p:nvGrpSpPr>
      <p:grpSpPr>
        <a:xfrm>
          <a:off x="0" y="0"/>
          <a:ext cx="0" cy="0"/>
          <a:chOff x="0" y="0"/>
          <a:chExt cx="0" cy="0"/>
        </a:xfrm>
      </p:grpSpPr>
      <p:sp>
        <p:nvSpPr>
          <p:cNvPr id="142" name="Google Shape;142;p26"/>
          <p:cNvSpPr txBox="1"/>
          <p:nvPr>
            <p:ph type="title"/>
          </p:nvPr>
        </p:nvSpPr>
        <p:spPr>
          <a:xfrm>
            <a:off x="279025" y="0"/>
            <a:ext cx="82416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3000">
                <a:latin typeface="Calibri"/>
                <a:ea typeface="Calibri"/>
                <a:cs typeface="Calibri"/>
                <a:sym typeface="Calibri"/>
              </a:rPr>
              <a:t>Step 5, Continued:  </a:t>
            </a:r>
            <a:endParaRPr sz="3000">
              <a:latin typeface="Calibri"/>
              <a:ea typeface="Calibri"/>
              <a:cs typeface="Calibri"/>
              <a:sym typeface="Calibri"/>
            </a:endParaRPr>
          </a:p>
        </p:txBody>
      </p:sp>
      <p:graphicFrame>
        <p:nvGraphicFramePr>
          <p:cNvPr id="143" name="Google Shape;143;p26"/>
          <p:cNvGraphicFramePr/>
          <p:nvPr/>
        </p:nvGraphicFramePr>
        <p:xfrm>
          <a:off x="279025" y="650150"/>
          <a:ext cx="3000000" cy="3000000"/>
        </p:xfrm>
        <a:graphic>
          <a:graphicData uri="http://schemas.openxmlformats.org/drawingml/2006/table">
            <a:tbl>
              <a:tblPr>
                <a:noFill/>
                <a:tableStyleId>{AA7690E7-A00F-4881-9DC5-CB0960012C71}</a:tableStyleId>
              </a:tblPr>
              <a:tblGrid>
                <a:gridCol w="1780250"/>
                <a:gridCol w="6740350"/>
              </a:tblGrid>
              <a:tr h="1155700">
                <a:tc>
                  <a:txBody>
                    <a:bodyPr>
                      <a:noAutofit/>
                    </a:bodyPr>
                    <a:lstStyle/>
                    <a:p>
                      <a:pPr indent="0" lvl="0" marL="0" rtl="0">
                        <a:lnSpc>
                          <a:spcPct val="115000"/>
                        </a:lnSpc>
                        <a:spcBef>
                          <a:spcPts val="0"/>
                        </a:spcBef>
                        <a:spcAft>
                          <a:spcPts val="0"/>
                        </a:spcAft>
                        <a:buNone/>
                      </a:pPr>
                      <a:r>
                        <a:rPr lang="en">
                          <a:latin typeface="Calibri"/>
                          <a:ea typeface="Calibri"/>
                          <a:cs typeface="Calibri"/>
                          <a:sym typeface="Calibri"/>
                        </a:rPr>
                        <a:t>Can be assembled in under 5 minutes using only tape.</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rPr lang="en">
                          <a:latin typeface="Calibri"/>
                          <a:ea typeface="Calibri"/>
                          <a:cs typeface="Calibri"/>
                          <a:sym typeface="Calibri"/>
                        </a:rPr>
                        <a:t>How much time did you need to assemble your prototype?</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txBody>
                  <a:tcPr marT="63500" marB="63500" marR="63500" marL="63500"/>
                </a:tc>
              </a:tr>
              <a:tr h="1245425">
                <a:tc>
                  <a:txBody>
                    <a:bodyPr>
                      <a:noAutofit/>
                    </a:bodyPr>
                    <a:lstStyle/>
                    <a:p>
                      <a:pPr indent="0" lvl="0" marL="0" rtl="0">
                        <a:lnSpc>
                          <a:spcPct val="115000"/>
                        </a:lnSpc>
                        <a:spcBef>
                          <a:spcPts val="0"/>
                        </a:spcBef>
                        <a:spcAft>
                          <a:spcPts val="0"/>
                        </a:spcAft>
                        <a:buNone/>
                      </a:pPr>
                      <a:r>
                        <a:rPr lang="en">
                          <a:latin typeface="Calibri"/>
                          <a:ea typeface="Calibri"/>
                          <a:cs typeface="Calibri"/>
                          <a:sym typeface="Calibri"/>
                        </a:rPr>
                        <a:t>Floor is &gt;2 cm off the ground.</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rPr lang="en">
                          <a:latin typeface="Calibri"/>
                          <a:ea typeface="Calibri"/>
                          <a:cs typeface="Calibri"/>
                          <a:sym typeface="Calibri"/>
                        </a:rPr>
                        <a:t>How far off the ground is the floor of your structure?</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txBody>
                  <a:tcPr marT="63500" marB="63500" marR="63500" marL="63500"/>
                </a:tc>
              </a:tr>
              <a:tr h="1887025">
                <a:tc>
                  <a:txBody>
                    <a:bodyPr>
                      <a:noAutofit/>
                    </a:bodyPr>
                    <a:lstStyle/>
                    <a:p>
                      <a:pPr indent="0" lvl="0" marL="0" rtl="0">
                        <a:lnSpc>
                          <a:spcPct val="115000"/>
                        </a:lnSpc>
                        <a:spcBef>
                          <a:spcPts val="0"/>
                        </a:spcBef>
                        <a:spcAft>
                          <a:spcPts val="0"/>
                        </a:spcAft>
                        <a:buNone/>
                      </a:pPr>
                      <a:r>
                        <a:rPr lang="en">
                          <a:latin typeface="Calibri"/>
                          <a:ea typeface="Calibri"/>
                          <a:cs typeface="Calibri"/>
                          <a:sym typeface="Calibri"/>
                        </a:rPr>
                        <a:t>Has ventilation that opens to take advantage of breezes and closes if rains continue.</a:t>
                      </a:r>
                      <a:endParaRPr>
                        <a:latin typeface="Calibri"/>
                        <a:ea typeface="Calibri"/>
                        <a:cs typeface="Calibri"/>
                        <a:sym typeface="Calibri"/>
                      </a:endParaRPr>
                    </a:p>
                    <a:p>
                      <a:pPr indent="0" lvl="0" marL="0" rtl="0">
                        <a:lnSpc>
                          <a:spcPct val="115000"/>
                        </a:lnSpc>
                        <a:spcBef>
                          <a:spcPts val="0"/>
                        </a:spcBef>
                        <a:spcAft>
                          <a:spcPts val="0"/>
                        </a:spcAft>
                        <a:buNone/>
                      </a:pPr>
                      <a:r>
                        <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rPr lang="en">
                          <a:latin typeface="Calibri"/>
                          <a:ea typeface="Calibri"/>
                          <a:cs typeface="Calibri"/>
                          <a:sym typeface="Calibri"/>
                        </a:rPr>
                        <a:t>Draw your system for opening and closing windows or doors.</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txBody>
                  <a:tcPr marT="63500" marB="63500" marR="63500" marL="63500"/>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7" name="Shape 147"/>
        <p:cNvGrpSpPr/>
        <p:nvPr/>
      </p:nvGrpSpPr>
      <p:grpSpPr>
        <a:xfrm>
          <a:off x="0" y="0"/>
          <a:ext cx="0" cy="0"/>
          <a:chOff x="0" y="0"/>
          <a:chExt cx="0" cy="0"/>
        </a:xfrm>
      </p:grpSpPr>
      <p:sp>
        <p:nvSpPr>
          <p:cNvPr id="148" name="Google Shape;148;p27"/>
          <p:cNvSpPr txBox="1"/>
          <p:nvPr>
            <p:ph type="title"/>
          </p:nvPr>
        </p:nvSpPr>
        <p:spPr>
          <a:xfrm>
            <a:off x="314375" y="0"/>
            <a:ext cx="82062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3000">
                <a:latin typeface="Calibri"/>
                <a:ea typeface="Calibri"/>
                <a:cs typeface="Calibri"/>
                <a:sym typeface="Calibri"/>
              </a:rPr>
              <a:t>Step 5, Continued:  </a:t>
            </a:r>
            <a:endParaRPr sz="3000">
              <a:latin typeface="Calibri"/>
              <a:ea typeface="Calibri"/>
              <a:cs typeface="Calibri"/>
              <a:sym typeface="Calibri"/>
            </a:endParaRPr>
          </a:p>
        </p:txBody>
      </p:sp>
      <p:graphicFrame>
        <p:nvGraphicFramePr>
          <p:cNvPr id="149" name="Google Shape;149;p27"/>
          <p:cNvGraphicFramePr/>
          <p:nvPr/>
        </p:nvGraphicFramePr>
        <p:xfrm>
          <a:off x="314375" y="572700"/>
          <a:ext cx="3000000" cy="3000000"/>
        </p:xfrm>
        <a:graphic>
          <a:graphicData uri="http://schemas.openxmlformats.org/drawingml/2006/table">
            <a:tbl>
              <a:tblPr>
                <a:noFill/>
                <a:tableStyleId>{AA7690E7-A00F-4881-9DC5-CB0960012C71}</a:tableStyleId>
              </a:tblPr>
              <a:tblGrid>
                <a:gridCol w="1690850"/>
                <a:gridCol w="6797850"/>
              </a:tblGrid>
              <a:tr h="1366500">
                <a:tc>
                  <a:txBody>
                    <a:bodyPr>
                      <a:noAutofit/>
                    </a:bodyPr>
                    <a:lstStyle/>
                    <a:p>
                      <a:pPr indent="0" lvl="0" marL="0" rtl="0">
                        <a:lnSpc>
                          <a:spcPct val="115000"/>
                        </a:lnSpc>
                        <a:spcBef>
                          <a:spcPts val="0"/>
                        </a:spcBef>
                        <a:spcAft>
                          <a:spcPts val="0"/>
                        </a:spcAft>
                        <a:buNone/>
                      </a:pPr>
                      <a:r>
                        <a:rPr lang="en">
                          <a:latin typeface="Calibri"/>
                          <a:ea typeface="Calibri"/>
                          <a:cs typeface="Calibri"/>
                          <a:sym typeface="Calibri"/>
                        </a:rPr>
                        <a:t>Has 100cm</a:t>
                      </a:r>
                      <a:r>
                        <a:rPr baseline="30000" lang="en">
                          <a:latin typeface="Calibri"/>
                          <a:ea typeface="Calibri"/>
                          <a:cs typeface="Calibri"/>
                          <a:sym typeface="Calibri"/>
                        </a:rPr>
                        <a:t>2</a:t>
                      </a:r>
                      <a:r>
                        <a:rPr lang="en">
                          <a:latin typeface="Calibri"/>
                          <a:ea typeface="Calibri"/>
                          <a:cs typeface="Calibri"/>
                          <a:sym typeface="Calibri"/>
                        </a:rPr>
                        <a:t> of floor space.</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rPr lang="en">
                          <a:latin typeface="Calibri"/>
                          <a:ea typeface="Calibri"/>
                          <a:cs typeface="Calibri"/>
                          <a:sym typeface="Calibri"/>
                        </a:rPr>
                        <a:t>Calculate the square footage of your prototype.</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txBody>
                  <a:tcPr marT="63500" marB="63500" marR="63500" marL="63500"/>
                </a:tc>
              </a:tr>
              <a:tr h="1366500">
                <a:tc>
                  <a:txBody>
                    <a:bodyPr>
                      <a:noAutofit/>
                    </a:bodyPr>
                    <a:lstStyle/>
                    <a:p>
                      <a:pPr indent="0" lvl="0" marL="0" rtl="0">
                        <a:lnSpc>
                          <a:spcPct val="115000"/>
                        </a:lnSpc>
                        <a:spcBef>
                          <a:spcPts val="0"/>
                        </a:spcBef>
                        <a:spcAft>
                          <a:spcPts val="0"/>
                        </a:spcAft>
                        <a:buNone/>
                      </a:pPr>
                      <a:r>
                        <a:rPr lang="en">
                          <a:latin typeface="Calibri"/>
                          <a:ea typeface="Calibri"/>
                          <a:cs typeface="Calibri"/>
                          <a:sym typeface="Calibri"/>
                        </a:rPr>
                        <a:t>Uses at least one triangle or cylinder for strength.</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rPr lang="en">
                          <a:latin typeface="Calibri"/>
                          <a:ea typeface="Calibri"/>
                          <a:cs typeface="Calibri"/>
                          <a:sym typeface="Calibri"/>
                        </a:rPr>
                        <a:t>What shapes did you choose to use for strength and where did you place them?</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txBody>
                  <a:tcPr marT="63500" marB="63500" marR="63500" marL="63500"/>
                </a:tc>
              </a:tr>
              <a:tr h="1597650">
                <a:tc>
                  <a:txBody>
                    <a:bodyPr>
                      <a:noAutofit/>
                    </a:bodyPr>
                    <a:lstStyle/>
                    <a:p>
                      <a:pPr indent="0" lvl="0" marL="0" rtl="0">
                        <a:lnSpc>
                          <a:spcPct val="115000"/>
                        </a:lnSpc>
                        <a:spcBef>
                          <a:spcPts val="0"/>
                        </a:spcBef>
                        <a:spcAft>
                          <a:spcPts val="0"/>
                        </a:spcAft>
                        <a:buNone/>
                      </a:pPr>
                      <a:r>
                        <a:rPr lang="en">
                          <a:latin typeface="Calibri"/>
                          <a:ea typeface="Calibri"/>
                          <a:cs typeface="Calibri"/>
                          <a:sym typeface="Calibri"/>
                        </a:rPr>
                        <a:t>Your group’s design constraints:</a:t>
                      </a:r>
                      <a:endParaRPr>
                        <a:latin typeface="Calibri"/>
                        <a:ea typeface="Calibri"/>
                        <a:cs typeface="Calibri"/>
                        <a:sym typeface="Calibri"/>
                      </a:endParaRPr>
                    </a:p>
                    <a:p>
                      <a:pPr indent="0" lvl="0" marL="0" rtl="0">
                        <a:lnSpc>
                          <a:spcPct val="115000"/>
                        </a:lnSpc>
                        <a:spcBef>
                          <a:spcPts val="0"/>
                        </a:spcBef>
                        <a:spcAft>
                          <a:spcPts val="0"/>
                        </a:spcAft>
                        <a:buNone/>
                      </a:pPr>
                      <a:r>
                        <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rPr lang="en">
                          <a:latin typeface="Calibri"/>
                          <a:ea typeface="Calibri"/>
                          <a:cs typeface="Calibri"/>
                          <a:sym typeface="Calibri"/>
                        </a:rPr>
                        <a:t>What design constraints did your group choose to add and how did you integrate them into your design?</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txBody>
                  <a:tcPr marT="63500" marB="63500" marR="63500" marL="6350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3" name="Shape 153"/>
        <p:cNvGrpSpPr/>
        <p:nvPr/>
      </p:nvGrpSpPr>
      <p:grpSpPr>
        <a:xfrm>
          <a:off x="0" y="0"/>
          <a:ext cx="0" cy="0"/>
          <a:chOff x="0" y="0"/>
          <a:chExt cx="0" cy="0"/>
        </a:xfrm>
      </p:grpSpPr>
      <p:sp>
        <p:nvSpPr>
          <p:cNvPr id="154" name="Google Shape;154;p28"/>
          <p:cNvSpPr txBox="1"/>
          <p:nvPr>
            <p:ph type="title"/>
          </p:nvPr>
        </p:nvSpPr>
        <p:spPr>
          <a:xfrm>
            <a:off x="226625" y="0"/>
            <a:ext cx="82941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3000">
                <a:latin typeface="Calibri"/>
                <a:ea typeface="Calibri"/>
                <a:cs typeface="Calibri"/>
                <a:sym typeface="Calibri"/>
              </a:rPr>
              <a:t>Step 6: Reflection  </a:t>
            </a:r>
            <a:endParaRPr sz="3000">
              <a:latin typeface="Calibri"/>
              <a:ea typeface="Calibri"/>
              <a:cs typeface="Calibri"/>
              <a:sym typeface="Calibri"/>
            </a:endParaRPr>
          </a:p>
        </p:txBody>
      </p:sp>
      <p:graphicFrame>
        <p:nvGraphicFramePr>
          <p:cNvPr id="155" name="Google Shape;155;p28"/>
          <p:cNvGraphicFramePr/>
          <p:nvPr/>
        </p:nvGraphicFramePr>
        <p:xfrm>
          <a:off x="226625" y="572700"/>
          <a:ext cx="3000000" cy="3000000"/>
        </p:xfrm>
        <a:graphic>
          <a:graphicData uri="http://schemas.openxmlformats.org/drawingml/2006/table">
            <a:tbl>
              <a:tblPr>
                <a:noFill/>
                <a:tableStyleId>{AA7690E7-A00F-4881-9DC5-CB0960012C71}</a:tableStyleId>
              </a:tblPr>
              <a:tblGrid>
                <a:gridCol w="1645750"/>
                <a:gridCol w="6777875"/>
              </a:tblGrid>
              <a:tr h="2285400">
                <a:tc>
                  <a:txBody>
                    <a:bodyPr>
                      <a:noAutofit/>
                    </a:bodyPr>
                    <a:lstStyle/>
                    <a:p>
                      <a:pPr indent="0" lvl="0" marL="0" rtl="0">
                        <a:lnSpc>
                          <a:spcPct val="115000"/>
                        </a:lnSpc>
                        <a:spcBef>
                          <a:spcPts val="0"/>
                        </a:spcBef>
                        <a:spcAft>
                          <a:spcPts val="0"/>
                        </a:spcAft>
                        <a:buNone/>
                      </a:pPr>
                      <a:r>
                        <a:rPr lang="en" sz="1100">
                          <a:solidFill>
                            <a:schemeClr val="dk1"/>
                          </a:solidFill>
                          <a:latin typeface="Calibri"/>
                          <a:ea typeface="Calibri"/>
                          <a:cs typeface="Calibri"/>
                          <a:sym typeface="Calibri"/>
                        </a:rPr>
                        <a:t>Describe the design elements that worked well in your prototype. What are you proud of?</a:t>
                      </a:r>
                      <a:endParaRPr sz="1100">
                        <a:solidFill>
                          <a:schemeClr val="dk1"/>
                        </a:solidFill>
                        <a:latin typeface="Calibri"/>
                        <a:ea typeface="Calibri"/>
                        <a:cs typeface="Calibri"/>
                        <a:sym typeface="Calibri"/>
                      </a:endParaRPr>
                    </a:p>
                    <a:p>
                      <a:pPr indent="0" lvl="0" marL="0" rtl="0">
                        <a:lnSpc>
                          <a:spcPct val="115000"/>
                        </a:lnSpc>
                        <a:spcBef>
                          <a:spcPts val="0"/>
                        </a:spcBef>
                        <a:spcAft>
                          <a:spcPts val="0"/>
                        </a:spcAft>
                        <a:buNone/>
                      </a:pPr>
                      <a:r>
                        <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t/>
                      </a:r>
                      <a:endParaRPr>
                        <a:latin typeface="Calibri"/>
                        <a:ea typeface="Calibri"/>
                        <a:cs typeface="Calibri"/>
                        <a:sym typeface="Calibri"/>
                      </a:endParaRPr>
                    </a:p>
                  </a:txBody>
                  <a:tcPr marT="63500" marB="63500" marR="63500" marL="63500"/>
                </a:tc>
              </a:tr>
              <a:tr h="1979750">
                <a:tc>
                  <a:txBody>
                    <a:bodyPr>
                      <a:noAutofit/>
                    </a:bodyPr>
                    <a:lstStyle/>
                    <a:p>
                      <a:pPr indent="0" lvl="0" marL="0" rtl="0">
                        <a:lnSpc>
                          <a:spcPct val="115000"/>
                        </a:lnSpc>
                        <a:spcBef>
                          <a:spcPts val="0"/>
                        </a:spcBef>
                        <a:spcAft>
                          <a:spcPts val="0"/>
                        </a:spcAft>
                        <a:buNone/>
                      </a:pPr>
                      <a:r>
                        <a:rPr lang="en" sz="1100">
                          <a:solidFill>
                            <a:schemeClr val="dk1"/>
                          </a:solidFill>
                          <a:latin typeface="Calibri"/>
                          <a:ea typeface="Calibri"/>
                          <a:cs typeface="Calibri"/>
                          <a:sym typeface="Calibri"/>
                        </a:rPr>
                        <a:t>Discuss the problems with your prototype, and how you might solve them.</a:t>
                      </a:r>
                      <a:endParaRPr sz="1100">
                        <a:solidFill>
                          <a:schemeClr val="dk1"/>
                        </a:solidFill>
                        <a:latin typeface="Calibri"/>
                        <a:ea typeface="Calibri"/>
                        <a:cs typeface="Calibri"/>
                        <a:sym typeface="Calibri"/>
                      </a:endParaRPr>
                    </a:p>
                    <a:p>
                      <a:pPr indent="0" lvl="0" marL="0" rtl="0">
                        <a:lnSpc>
                          <a:spcPct val="115000"/>
                        </a:lnSpc>
                        <a:spcBef>
                          <a:spcPts val="0"/>
                        </a:spcBef>
                        <a:spcAft>
                          <a:spcPts val="0"/>
                        </a:spcAft>
                        <a:buNone/>
                      </a:pPr>
                      <a:r>
                        <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txBody>
                  <a:tcPr marT="63500" marB="63500" marR="63500" marL="6350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9" name="Shape 159"/>
        <p:cNvGrpSpPr/>
        <p:nvPr/>
      </p:nvGrpSpPr>
      <p:grpSpPr>
        <a:xfrm>
          <a:off x="0" y="0"/>
          <a:ext cx="0" cy="0"/>
          <a:chOff x="0" y="0"/>
          <a:chExt cx="0" cy="0"/>
        </a:xfrm>
      </p:grpSpPr>
      <p:sp>
        <p:nvSpPr>
          <p:cNvPr id="160" name="Google Shape;160;p29"/>
          <p:cNvSpPr txBox="1"/>
          <p:nvPr>
            <p:ph type="title"/>
          </p:nvPr>
        </p:nvSpPr>
        <p:spPr>
          <a:xfrm>
            <a:off x="229025" y="0"/>
            <a:ext cx="82155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3000">
                <a:latin typeface="Calibri"/>
                <a:ea typeface="Calibri"/>
                <a:cs typeface="Calibri"/>
                <a:sym typeface="Calibri"/>
              </a:rPr>
              <a:t>Step 6: Continued  </a:t>
            </a:r>
            <a:endParaRPr sz="3000">
              <a:latin typeface="Calibri"/>
              <a:ea typeface="Calibri"/>
              <a:cs typeface="Calibri"/>
              <a:sym typeface="Calibri"/>
            </a:endParaRPr>
          </a:p>
        </p:txBody>
      </p:sp>
      <p:graphicFrame>
        <p:nvGraphicFramePr>
          <p:cNvPr id="161" name="Google Shape;161;p29"/>
          <p:cNvGraphicFramePr/>
          <p:nvPr/>
        </p:nvGraphicFramePr>
        <p:xfrm>
          <a:off x="193150" y="647013"/>
          <a:ext cx="3000000" cy="3000000"/>
        </p:xfrm>
        <a:graphic>
          <a:graphicData uri="http://schemas.openxmlformats.org/drawingml/2006/table">
            <a:tbl>
              <a:tblPr>
                <a:noFill/>
                <a:tableStyleId>{AA7690E7-A00F-4881-9DC5-CB0960012C71}</a:tableStyleId>
              </a:tblPr>
              <a:tblGrid>
                <a:gridCol w="2022500"/>
                <a:gridCol w="6305075"/>
              </a:tblGrid>
              <a:tr h="1717250">
                <a:tc>
                  <a:txBody>
                    <a:bodyPr>
                      <a:noAutofit/>
                    </a:bodyPr>
                    <a:lstStyle/>
                    <a:p>
                      <a:pPr indent="0" lvl="0" marL="0" rtl="0">
                        <a:lnSpc>
                          <a:spcPct val="115000"/>
                        </a:lnSpc>
                        <a:spcBef>
                          <a:spcPts val="0"/>
                        </a:spcBef>
                        <a:spcAft>
                          <a:spcPts val="0"/>
                        </a:spcAft>
                        <a:buNone/>
                      </a:pPr>
                      <a:r>
                        <a:rPr lang="en">
                          <a:solidFill>
                            <a:schemeClr val="dk1"/>
                          </a:solidFill>
                          <a:latin typeface="Calibri"/>
                          <a:ea typeface="Calibri"/>
                          <a:cs typeface="Calibri"/>
                          <a:sym typeface="Calibri"/>
                        </a:rPr>
                        <a:t>Describe three design elements from other shelters made by other groups that worked well and why.</a:t>
                      </a:r>
                      <a:endParaRPr>
                        <a:solidFill>
                          <a:schemeClr val="dk1"/>
                        </a:solidFill>
                        <a:latin typeface="Calibri"/>
                        <a:ea typeface="Calibri"/>
                        <a:cs typeface="Calibri"/>
                        <a:sym typeface="Calibri"/>
                      </a:endParaRPr>
                    </a:p>
                    <a:p>
                      <a:pPr indent="0" lvl="0" marL="0" rtl="0">
                        <a:lnSpc>
                          <a:spcPct val="115000"/>
                        </a:lnSpc>
                        <a:spcBef>
                          <a:spcPts val="0"/>
                        </a:spcBef>
                        <a:spcAft>
                          <a:spcPts val="0"/>
                        </a:spcAft>
                        <a:buNone/>
                      </a:pPr>
                      <a:r>
                        <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rPr lang="en">
                          <a:latin typeface="Calibri"/>
                          <a:ea typeface="Calibri"/>
                          <a:cs typeface="Calibri"/>
                          <a:sym typeface="Calibri"/>
                        </a:rPr>
                        <a:t>1)</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rPr lang="en">
                          <a:latin typeface="Calibri"/>
                          <a:ea typeface="Calibri"/>
                          <a:cs typeface="Calibri"/>
                          <a:sym typeface="Calibri"/>
                        </a:rPr>
                        <a:t>2)</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rPr lang="en">
                          <a:latin typeface="Calibri"/>
                          <a:ea typeface="Calibri"/>
                          <a:cs typeface="Calibri"/>
                          <a:sym typeface="Calibri"/>
                        </a:rPr>
                        <a:t>3)</a:t>
                      </a:r>
                      <a:endParaRPr>
                        <a:latin typeface="Calibri"/>
                        <a:ea typeface="Calibri"/>
                        <a:cs typeface="Calibri"/>
                        <a:sym typeface="Calibri"/>
                      </a:endParaRPr>
                    </a:p>
                  </a:txBody>
                  <a:tcPr marT="63500" marB="63500" marR="63500" marL="63500"/>
                </a:tc>
              </a:tr>
              <a:tr h="2665375">
                <a:tc>
                  <a:txBody>
                    <a:bodyPr>
                      <a:noAutofit/>
                    </a:bodyPr>
                    <a:lstStyle/>
                    <a:p>
                      <a:pPr indent="0" lvl="0" marL="0" rtl="0">
                        <a:lnSpc>
                          <a:spcPct val="115000"/>
                        </a:lnSpc>
                        <a:spcBef>
                          <a:spcPts val="0"/>
                        </a:spcBef>
                        <a:spcAft>
                          <a:spcPts val="0"/>
                        </a:spcAft>
                        <a:buNone/>
                      </a:pPr>
                      <a:r>
                        <a:rPr lang="en">
                          <a:solidFill>
                            <a:schemeClr val="dk1"/>
                          </a:solidFill>
                          <a:latin typeface="Calibri"/>
                          <a:ea typeface="Calibri"/>
                          <a:cs typeface="Calibri"/>
                          <a:sym typeface="Calibri"/>
                        </a:rPr>
                        <a:t>As a class, analyze elements from several designs to come up with a new solution that is even better. Work together to create and build a design using the best elements from the structures you tested.</a:t>
                      </a:r>
                      <a:endParaRPr>
                        <a:solidFill>
                          <a:schemeClr val="dk1"/>
                        </a:solidFill>
                        <a:latin typeface="Calibri"/>
                        <a:ea typeface="Calibri"/>
                        <a:cs typeface="Calibri"/>
                        <a:sym typeface="Calibri"/>
                      </a:endParaRPr>
                    </a:p>
                    <a:p>
                      <a:pPr indent="0" lvl="0" marL="0" rtl="0">
                        <a:lnSpc>
                          <a:spcPct val="115000"/>
                        </a:lnSpc>
                        <a:spcBef>
                          <a:spcPts val="0"/>
                        </a:spcBef>
                        <a:spcAft>
                          <a:spcPts val="0"/>
                        </a:spcAft>
                        <a:buNone/>
                      </a:pPr>
                      <a:r>
                        <a:t/>
                      </a:r>
                      <a:endParaRPr>
                        <a:latin typeface="Calibri"/>
                        <a:ea typeface="Calibri"/>
                        <a:cs typeface="Calibri"/>
                        <a:sym typeface="Calibri"/>
                      </a:endParaRPr>
                    </a:p>
                  </a:txBody>
                  <a:tcPr marT="63500" marB="63500" marR="63500" marL="63500" anchor="ctr"/>
                </a:tc>
                <a:tc>
                  <a:txBody>
                    <a:bodyPr>
                      <a:noAutofit/>
                    </a:bodyPr>
                    <a:lstStyle/>
                    <a:p>
                      <a:pPr indent="0" lvl="0" marL="0" rtl="0">
                        <a:spcBef>
                          <a:spcPts val="0"/>
                        </a:spcBef>
                        <a:spcAft>
                          <a:spcPts val="0"/>
                        </a:spcAft>
                        <a:buNone/>
                      </a:pPr>
                      <a:r>
                        <a:t/>
                      </a:r>
                      <a:endParaRPr>
                        <a:latin typeface="Calibri"/>
                        <a:ea typeface="Calibri"/>
                        <a:cs typeface="Calibri"/>
                        <a:sym typeface="Calibri"/>
                      </a:endParaRPr>
                    </a:p>
                    <a:p>
                      <a:pPr indent="0" lvl="0" marL="0" rtl="0">
                        <a:spcBef>
                          <a:spcPts val="0"/>
                        </a:spcBef>
                        <a:spcAft>
                          <a:spcPts val="0"/>
                        </a:spcAft>
                        <a:buNone/>
                      </a:pPr>
                      <a:r>
                        <a:t/>
                      </a:r>
                      <a:endParaRPr>
                        <a:latin typeface="Calibri"/>
                        <a:ea typeface="Calibri"/>
                        <a:cs typeface="Calibri"/>
                        <a:sym typeface="Calibri"/>
                      </a:endParaRPr>
                    </a:p>
                  </a:txBody>
                  <a:tcPr marT="63500" marB="63500" marR="63500" marL="63500"/>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2" name="Shape 62"/>
        <p:cNvGrpSpPr/>
        <p:nvPr/>
      </p:nvGrpSpPr>
      <p:grpSpPr>
        <a:xfrm>
          <a:off x="0" y="0"/>
          <a:ext cx="0" cy="0"/>
          <a:chOff x="0" y="0"/>
          <a:chExt cx="0" cy="0"/>
        </a:xfrm>
      </p:grpSpPr>
      <p:sp>
        <p:nvSpPr>
          <p:cNvPr id="63" name="Google Shape;63;p14"/>
          <p:cNvSpPr txBox="1"/>
          <p:nvPr>
            <p:ph type="title"/>
          </p:nvPr>
        </p:nvSpPr>
        <p:spPr>
          <a:xfrm>
            <a:off x="209575" y="0"/>
            <a:ext cx="83109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Clr>
                <a:schemeClr val="dk1"/>
              </a:buClr>
              <a:buSzPts val="1100"/>
              <a:buFont typeface="Arial"/>
              <a:buNone/>
            </a:pPr>
            <a:r>
              <a:rPr b="1" lang="en" sz="3000">
                <a:latin typeface="Calibri"/>
                <a:ea typeface="Calibri"/>
                <a:cs typeface="Calibri"/>
                <a:sym typeface="Calibri"/>
              </a:rPr>
              <a:t>Problem:</a:t>
            </a:r>
            <a:endParaRPr sz="3000">
              <a:latin typeface="Calibri"/>
              <a:ea typeface="Calibri"/>
              <a:cs typeface="Calibri"/>
              <a:sym typeface="Calibri"/>
            </a:endParaRPr>
          </a:p>
        </p:txBody>
      </p:sp>
      <p:sp>
        <p:nvSpPr>
          <p:cNvPr id="64" name="Google Shape;64;p14"/>
          <p:cNvSpPr txBox="1"/>
          <p:nvPr>
            <p:ph idx="1" type="body"/>
          </p:nvPr>
        </p:nvSpPr>
        <p:spPr>
          <a:xfrm>
            <a:off x="209575" y="572700"/>
            <a:ext cx="8697600" cy="4570800"/>
          </a:xfrm>
          <a:prstGeom prst="rect">
            <a:avLst/>
          </a:prstGeom>
        </p:spPr>
        <p:txBody>
          <a:bodyPr anchorCtr="0" anchor="t" bIns="91425" lIns="91425" spcFirstLastPara="1" rIns="91425" wrap="square" tIns="91425">
            <a:noAutofit/>
          </a:bodyPr>
          <a:lstStyle/>
          <a:p>
            <a:pPr indent="0" lvl="0" marL="0" rtl="0">
              <a:spcBef>
                <a:spcPts val="0"/>
              </a:spcBef>
              <a:spcAft>
                <a:spcPts val="0"/>
              </a:spcAft>
              <a:buClr>
                <a:schemeClr val="dk1"/>
              </a:buClr>
              <a:buSzPts val="1100"/>
              <a:buFont typeface="Arial"/>
              <a:buNone/>
            </a:pPr>
            <a:r>
              <a:t/>
            </a:r>
            <a:endParaRPr b="1">
              <a:solidFill>
                <a:schemeClr val="dk1"/>
              </a:solidFill>
              <a:latin typeface="Calibri"/>
              <a:ea typeface="Calibri"/>
              <a:cs typeface="Calibri"/>
              <a:sym typeface="Calibri"/>
            </a:endParaRPr>
          </a:p>
          <a:p>
            <a:pPr indent="0" lvl="0" marL="0" rtl="0">
              <a:spcBef>
                <a:spcPts val="0"/>
              </a:spcBef>
              <a:spcAft>
                <a:spcPts val="0"/>
              </a:spcAft>
              <a:buClr>
                <a:schemeClr val="dk1"/>
              </a:buClr>
              <a:buSzPts val="1100"/>
              <a:buFont typeface="Arial"/>
              <a:buNone/>
            </a:pPr>
            <a:r>
              <a:rPr i="1" lang="en">
                <a:solidFill>
                  <a:schemeClr val="dk1"/>
                </a:solidFill>
                <a:latin typeface="Calibri"/>
                <a:ea typeface="Calibri"/>
                <a:cs typeface="Calibri"/>
                <a:sym typeface="Calibri"/>
              </a:rPr>
              <a:t>“Recent severe storms have cause massive flooding across our region. Thousands of families have been evacuated from their neighborhoods and many homes have been destroyed. With no way to predict how long these residents will be out of their homes, there is an urgent need for emergency shelters.  </a:t>
            </a:r>
            <a:endParaRPr i="1">
              <a:solidFill>
                <a:schemeClr val="dk1"/>
              </a:solidFill>
              <a:latin typeface="Calibri"/>
              <a:ea typeface="Calibri"/>
              <a:cs typeface="Calibri"/>
              <a:sym typeface="Calibri"/>
            </a:endParaRPr>
          </a:p>
          <a:p>
            <a:pPr indent="0" lvl="0" marL="0" rtl="0">
              <a:spcBef>
                <a:spcPts val="0"/>
              </a:spcBef>
              <a:spcAft>
                <a:spcPts val="0"/>
              </a:spcAft>
              <a:buClr>
                <a:schemeClr val="dk1"/>
              </a:buClr>
              <a:buSzPts val="1100"/>
              <a:buFont typeface="Arial"/>
              <a:buNone/>
            </a:pPr>
            <a:r>
              <a:t/>
            </a:r>
            <a:endParaRPr i="1">
              <a:solidFill>
                <a:schemeClr val="dk1"/>
              </a:solidFill>
              <a:latin typeface="Calibri"/>
              <a:ea typeface="Calibri"/>
              <a:cs typeface="Calibri"/>
              <a:sym typeface="Calibri"/>
            </a:endParaRPr>
          </a:p>
          <a:p>
            <a:pPr indent="0" lvl="0" marL="0" rtl="0">
              <a:spcBef>
                <a:spcPts val="0"/>
              </a:spcBef>
              <a:spcAft>
                <a:spcPts val="0"/>
              </a:spcAft>
              <a:buClr>
                <a:schemeClr val="dk1"/>
              </a:buClr>
              <a:buSzPts val="1100"/>
              <a:buFont typeface="Arial"/>
              <a:buNone/>
            </a:pPr>
            <a:r>
              <a:rPr i="1" lang="en">
                <a:solidFill>
                  <a:schemeClr val="dk1"/>
                </a:solidFill>
                <a:latin typeface="Calibri"/>
                <a:ea typeface="Calibri"/>
                <a:cs typeface="Calibri"/>
                <a:sym typeface="Calibri"/>
              </a:rPr>
              <a:t>Currently, displaced residents are living in tents, community centers, or with friends and family and are in dire need of housing. We have secured several acres of land in a safe location and are looking for designers to help build homes so these residents can regroup as a community away from the flood zone.”</a:t>
            </a:r>
            <a:endParaRPr>
              <a:solidFill>
                <a:schemeClr val="dk1"/>
              </a:solidFill>
              <a:latin typeface="Calibri"/>
              <a:ea typeface="Calibri"/>
              <a:cs typeface="Calibri"/>
              <a:sym typeface="Calibri"/>
            </a:endParaRPr>
          </a:p>
          <a:p>
            <a:pPr indent="-342900" lvl="0" marL="4114800" rtl="0">
              <a:spcBef>
                <a:spcPts val="0"/>
              </a:spcBef>
              <a:spcAft>
                <a:spcPts val="0"/>
              </a:spcAft>
              <a:buClr>
                <a:schemeClr val="dk1"/>
              </a:buClr>
              <a:buSzPts val="1800"/>
              <a:buFont typeface="Calibri"/>
              <a:buChar char="-"/>
            </a:pPr>
            <a:r>
              <a:rPr lang="en">
                <a:solidFill>
                  <a:schemeClr val="dk1"/>
                </a:solidFill>
                <a:latin typeface="Calibri"/>
                <a:ea typeface="Calibri"/>
                <a:cs typeface="Calibri"/>
                <a:sym typeface="Calibri"/>
              </a:rPr>
              <a:t>Katie Brown</a:t>
            </a:r>
            <a:endParaRPr>
              <a:solidFill>
                <a:schemeClr val="dk1"/>
              </a:solidFill>
              <a:latin typeface="Calibri"/>
              <a:ea typeface="Calibri"/>
              <a:cs typeface="Calibri"/>
              <a:sym typeface="Calibri"/>
            </a:endParaRPr>
          </a:p>
          <a:p>
            <a:pPr indent="0" lvl="0" marL="4114800" rtl="0">
              <a:spcBef>
                <a:spcPts val="0"/>
              </a:spcBef>
              <a:spcAft>
                <a:spcPts val="0"/>
              </a:spcAft>
              <a:buClr>
                <a:schemeClr val="dk1"/>
              </a:buClr>
              <a:buSzPts val="1100"/>
              <a:buFont typeface="Arial"/>
              <a:buNone/>
            </a:pPr>
            <a:r>
              <a:rPr lang="en">
                <a:solidFill>
                  <a:schemeClr val="dk1"/>
                </a:solidFill>
                <a:latin typeface="Calibri"/>
                <a:ea typeface="Calibri"/>
                <a:cs typeface="Calibri"/>
                <a:sym typeface="Calibri"/>
              </a:rPr>
              <a:t>Communications Director</a:t>
            </a:r>
            <a:endParaRPr>
              <a:solidFill>
                <a:schemeClr val="dk1"/>
              </a:solidFill>
              <a:latin typeface="Calibri"/>
              <a:ea typeface="Calibri"/>
              <a:cs typeface="Calibri"/>
              <a:sym typeface="Calibri"/>
            </a:endParaRPr>
          </a:p>
          <a:p>
            <a:pPr indent="0" lvl="0" marL="4114800" rtl="0">
              <a:spcBef>
                <a:spcPts val="0"/>
              </a:spcBef>
              <a:spcAft>
                <a:spcPts val="0"/>
              </a:spcAft>
              <a:buNone/>
            </a:pPr>
            <a:r>
              <a:rPr lang="en">
                <a:solidFill>
                  <a:schemeClr val="dk1"/>
                </a:solidFill>
                <a:latin typeface="Calibri"/>
                <a:ea typeface="Calibri"/>
                <a:cs typeface="Calibri"/>
                <a:sym typeface="Calibri"/>
              </a:rPr>
              <a:t>Flood Zone Fabricators</a:t>
            </a:r>
            <a:endParaRPr>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8" name="Shape 68"/>
        <p:cNvGrpSpPr/>
        <p:nvPr/>
      </p:nvGrpSpPr>
      <p:grpSpPr>
        <a:xfrm>
          <a:off x="0" y="0"/>
          <a:ext cx="0" cy="0"/>
          <a:chOff x="0" y="0"/>
          <a:chExt cx="0" cy="0"/>
        </a:xfrm>
      </p:grpSpPr>
      <p:sp>
        <p:nvSpPr>
          <p:cNvPr id="69" name="Google Shape;69;p15"/>
          <p:cNvSpPr txBox="1"/>
          <p:nvPr>
            <p:ph type="title"/>
          </p:nvPr>
        </p:nvSpPr>
        <p:spPr>
          <a:xfrm>
            <a:off x="200850" y="0"/>
            <a:ext cx="83199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1000"/>
              </a:spcAft>
              <a:buNone/>
            </a:pPr>
            <a:r>
              <a:rPr b="1" lang="en" sz="3000">
                <a:latin typeface="Calibri"/>
                <a:ea typeface="Calibri"/>
                <a:cs typeface="Calibri"/>
                <a:sym typeface="Calibri"/>
              </a:rPr>
              <a:t>Step 1: </a:t>
            </a:r>
            <a:r>
              <a:rPr b="1" lang="en" sz="3000">
                <a:latin typeface="Calibri"/>
                <a:ea typeface="Calibri"/>
                <a:cs typeface="Calibri"/>
                <a:sym typeface="Calibri"/>
              </a:rPr>
              <a:t>Empathize</a:t>
            </a:r>
            <a:endParaRPr sz="3000">
              <a:latin typeface="Calibri"/>
              <a:ea typeface="Calibri"/>
              <a:cs typeface="Calibri"/>
              <a:sym typeface="Calibri"/>
            </a:endParaRPr>
          </a:p>
        </p:txBody>
      </p:sp>
      <p:sp>
        <p:nvSpPr>
          <p:cNvPr id="70" name="Google Shape;70;p15"/>
          <p:cNvSpPr txBox="1"/>
          <p:nvPr>
            <p:ph idx="1" type="body"/>
          </p:nvPr>
        </p:nvSpPr>
        <p:spPr>
          <a:xfrm>
            <a:off x="200850" y="572700"/>
            <a:ext cx="4165200" cy="12585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lang="en" sz="1100">
                <a:solidFill>
                  <a:schemeClr val="dk1"/>
                </a:solidFill>
                <a:latin typeface="Calibri"/>
                <a:ea typeface="Calibri"/>
                <a:cs typeface="Calibri"/>
                <a:sym typeface="Calibri"/>
              </a:rPr>
              <a:t>WHO are the people you are helping? </a:t>
            </a:r>
            <a:r>
              <a:rPr b="1" lang="en" sz="1100">
                <a:solidFill>
                  <a:schemeClr val="dk1"/>
                </a:solidFill>
                <a:latin typeface="Calibri"/>
                <a:ea typeface="Calibri"/>
                <a:cs typeface="Calibri"/>
                <a:sym typeface="Calibri"/>
              </a:rPr>
              <a:t> </a:t>
            </a:r>
            <a:endParaRPr b="1" sz="1100">
              <a:solidFill>
                <a:schemeClr val="dk1"/>
              </a:solidFill>
              <a:latin typeface="Calibri"/>
              <a:ea typeface="Calibri"/>
              <a:cs typeface="Calibri"/>
              <a:sym typeface="Calibri"/>
            </a:endParaRPr>
          </a:p>
          <a:p>
            <a:pPr indent="-298450" lvl="0" marL="457200" rtl="0">
              <a:lnSpc>
                <a:spcPct val="115000"/>
              </a:lnSpc>
              <a:spcBef>
                <a:spcPts val="100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What age?</a:t>
            </a:r>
            <a:endParaRPr sz="1100">
              <a:solidFill>
                <a:schemeClr val="dk1"/>
              </a:solidFill>
              <a:latin typeface="Calibri"/>
              <a:ea typeface="Calibri"/>
              <a:cs typeface="Calibri"/>
              <a:sym typeface="Calibri"/>
            </a:endParaRPr>
          </a:p>
          <a:p>
            <a:pPr indent="-298450" lvl="0" marL="457200" rtl="0">
              <a:lnSpc>
                <a:spcPct val="115000"/>
              </a:lnSpc>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Are they single people? Families? Are there pets?</a:t>
            </a:r>
            <a:endParaRPr sz="1100">
              <a:solidFill>
                <a:schemeClr val="dk1"/>
              </a:solidFill>
              <a:latin typeface="Calibri"/>
              <a:ea typeface="Calibri"/>
              <a:cs typeface="Calibri"/>
              <a:sym typeface="Calibri"/>
            </a:endParaRPr>
          </a:p>
          <a:p>
            <a:pPr indent="0" lvl="0" marL="0" rtl="0">
              <a:lnSpc>
                <a:spcPct val="100000"/>
              </a:lnSpc>
              <a:spcBef>
                <a:spcPts val="1000"/>
              </a:spcBef>
              <a:spcAft>
                <a:spcPts val="1000"/>
              </a:spcAft>
              <a:buNone/>
            </a:pPr>
            <a:r>
              <a:t/>
            </a:r>
            <a:endParaRPr b="1">
              <a:solidFill>
                <a:schemeClr val="dk1"/>
              </a:solidFill>
              <a:latin typeface="Calibri"/>
              <a:ea typeface="Calibri"/>
              <a:cs typeface="Calibri"/>
              <a:sym typeface="Calibri"/>
            </a:endParaRPr>
          </a:p>
        </p:txBody>
      </p:sp>
      <p:sp>
        <p:nvSpPr>
          <p:cNvPr id="71" name="Google Shape;71;p15"/>
          <p:cNvSpPr txBox="1"/>
          <p:nvPr/>
        </p:nvSpPr>
        <p:spPr>
          <a:xfrm>
            <a:off x="4365900" y="572700"/>
            <a:ext cx="4480200" cy="1091400"/>
          </a:xfrm>
          <a:prstGeom prst="rect">
            <a:avLst/>
          </a:prstGeom>
          <a:noFill/>
          <a:ln>
            <a:noFill/>
          </a:ln>
        </p:spPr>
        <p:txBody>
          <a:bodyPr anchorCtr="0" anchor="t" bIns="91425" lIns="91425" spcFirstLastPara="1" rIns="91425" wrap="square" tIns="91425">
            <a:noAutofit/>
          </a:bodyPr>
          <a:lstStyle/>
          <a:p>
            <a:pPr indent="0" lvl="0" marL="0" rtl="0">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What are their needs?</a:t>
            </a:r>
            <a:endParaRPr sz="1100">
              <a:solidFill>
                <a:schemeClr val="dk1"/>
              </a:solidFill>
              <a:latin typeface="Calibri"/>
              <a:ea typeface="Calibri"/>
              <a:cs typeface="Calibri"/>
              <a:sym typeface="Calibri"/>
            </a:endParaRPr>
          </a:p>
          <a:p>
            <a:pPr indent="-298450" lvl="0" marL="457200" rtl="0">
              <a:spcBef>
                <a:spcPts val="100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Will they need multiple rooms?</a:t>
            </a:r>
            <a:endParaRPr sz="1100">
              <a:solidFill>
                <a:schemeClr val="dk1"/>
              </a:solidFill>
              <a:latin typeface="Calibri"/>
              <a:ea typeface="Calibri"/>
              <a:cs typeface="Calibri"/>
              <a:sym typeface="Calibri"/>
            </a:endParaRPr>
          </a:p>
          <a:p>
            <a:pPr indent="-298450" lvl="0" marL="457200" rtl="0">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Do the users have special needs for their home like a ramp, porch, or multiple doors?</a:t>
            </a:r>
            <a:endParaRPr sz="1100">
              <a:solidFill>
                <a:schemeClr val="dk1"/>
              </a:solidFill>
              <a:latin typeface="Calibri"/>
              <a:ea typeface="Calibri"/>
              <a:cs typeface="Calibri"/>
              <a:sym typeface="Calibri"/>
            </a:endParaRPr>
          </a:p>
          <a:p>
            <a:pPr indent="-298450" lvl="0" marL="457200" rtl="0">
              <a:spcBef>
                <a:spcPts val="0"/>
              </a:spcBef>
              <a:spcAft>
                <a:spcPts val="0"/>
              </a:spcAft>
              <a:buClr>
                <a:schemeClr val="dk1"/>
              </a:buClr>
              <a:buSzPts val="1100"/>
              <a:buFont typeface="Calibri"/>
              <a:buChar char="●"/>
            </a:pPr>
            <a:r>
              <a:rPr lang="en" sz="1100">
                <a:solidFill>
                  <a:schemeClr val="dk1"/>
                </a:solidFill>
                <a:latin typeface="Calibri"/>
                <a:ea typeface="Calibri"/>
                <a:cs typeface="Calibri"/>
                <a:sym typeface="Calibri"/>
              </a:rPr>
              <a:t>How are they feeling now?</a:t>
            </a:r>
            <a:endParaRPr>
              <a:latin typeface="Calibri"/>
              <a:ea typeface="Calibri"/>
              <a:cs typeface="Calibri"/>
              <a:sym typeface="Calibri"/>
            </a:endParaRPr>
          </a:p>
        </p:txBody>
      </p:sp>
      <p:sp>
        <p:nvSpPr>
          <p:cNvPr id="72" name="Google Shape;72;p15"/>
          <p:cNvSpPr txBox="1"/>
          <p:nvPr/>
        </p:nvSpPr>
        <p:spPr>
          <a:xfrm>
            <a:off x="200850" y="1819100"/>
            <a:ext cx="8688900" cy="32022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nSpc>
                <a:spcPct val="115000"/>
              </a:lnSpc>
              <a:spcBef>
                <a:spcPts val="0"/>
              </a:spcBef>
              <a:spcAft>
                <a:spcPts val="1000"/>
              </a:spcAft>
              <a:buClr>
                <a:schemeClr val="dk1"/>
              </a:buClr>
              <a:buSzPts val="1100"/>
              <a:buFont typeface="Arial"/>
              <a:buNone/>
            </a:pPr>
            <a:r>
              <a:rPr lang="en">
                <a:solidFill>
                  <a:schemeClr val="dk1"/>
                </a:solidFill>
                <a:latin typeface="Calibri"/>
                <a:ea typeface="Calibri"/>
                <a:cs typeface="Calibri"/>
                <a:sym typeface="Calibri"/>
              </a:rPr>
              <a:t>Use the space below to describe the needs of this community.</a:t>
            </a:r>
            <a:endParaRPr>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 name="Shape 76"/>
        <p:cNvGrpSpPr/>
        <p:nvPr/>
      </p:nvGrpSpPr>
      <p:grpSpPr>
        <a:xfrm>
          <a:off x="0" y="0"/>
          <a:ext cx="0" cy="0"/>
          <a:chOff x="0" y="0"/>
          <a:chExt cx="0" cy="0"/>
        </a:xfrm>
      </p:grpSpPr>
      <p:sp>
        <p:nvSpPr>
          <p:cNvPr id="77" name="Google Shape;77;p16"/>
          <p:cNvSpPr txBox="1"/>
          <p:nvPr>
            <p:ph type="title"/>
          </p:nvPr>
        </p:nvSpPr>
        <p:spPr>
          <a:xfrm>
            <a:off x="261950" y="0"/>
            <a:ext cx="82587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1000"/>
              </a:spcAft>
              <a:buNone/>
            </a:pPr>
            <a:r>
              <a:rPr b="1" lang="en" sz="3000">
                <a:latin typeface="Calibri"/>
                <a:ea typeface="Calibri"/>
                <a:cs typeface="Calibri"/>
                <a:sym typeface="Calibri"/>
              </a:rPr>
              <a:t>Step 2: Define</a:t>
            </a:r>
            <a:endParaRPr b="1" sz="3000">
              <a:latin typeface="Calibri"/>
              <a:ea typeface="Calibri"/>
              <a:cs typeface="Calibri"/>
              <a:sym typeface="Calibri"/>
            </a:endParaRPr>
          </a:p>
        </p:txBody>
      </p:sp>
      <p:sp>
        <p:nvSpPr>
          <p:cNvPr id="78" name="Google Shape;78;p16"/>
          <p:cNvSpPr txBox="1"/>
          <p:nvPr>
            <p:ph idx="1" type="body"/>
          </p:nvPr>
        </p:nvSpPr>
        <p:spPr>
          <a:xfrm>
            <a:off x="261950" y="496500"/>
            <a:ext cx="4104000" cy="12585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lang="en" sz="1400">
                <a:solidFill>
                  <a:schemeClr val="dk1"/>
                </a:solidFill>
                <a:latin typeface="Calibri"/>
                <a:ea typeface="Calibri"/>
                <a:cs typeface="Calibri"/>
                <a:sym typeface="Calibri"/>
              </a:rPr>
              <a:t>WHAT is the problem you are trying to solve?</a:t>
            </a:r>
            <a:endParaRPr sz="1400">
              <a:solidFill>
                <a:schemeClr val="dk1"/>
              </a:solidFill>
              <a:latin typeface="Calibri"/>
              <a:ea typeface="Calibri"/>
              <a:cs typeface="Calibri"/>
              <a:sym typeface="Calibri"/>
            </a:endParaRPr>
          </a:p>
          <a:p>
            <a:pPr indent="0" lvl="0" marL="0" rtl="0">
              <a:lnSpc>
                <a:spcPct val="100000"/>
              </a:lnSpc>
              <a:spcBef>
                <a:spcPts val="1000"/>
              </a:spcBef>
              <a:spcAft>
                <a:spcPts val="1000"/>
              </a:spcAft>
              <a:buNone/>
            </a:pPr>
            <a:r>
              <a:t/>
            </a:r>
            <a:endParaRPr sz="1400">
              <a:solidFill>
                <a:schemeClr val="dk1"/>
              </a:solidFill>
              <a:latin typeface="Calibri"/>
              <a:ea typeface="Calibri"/>
              <a:cs typeface="Calibri"/>
              <a:sym typeface="Calibri"/>
            </a:endParaRPr>
          </a:p>
        </p:txBody>
      </p:sp>
      <p:graphicFrame>
        <p:nvGraphicFramePr>
          <p:cNvPr id="79" name="Google Shape;79;p16"/>
          <p:cNvGraphicFramePr/>
          <p:nvPr/>
        </p:nvGraphicFramePr>
        <p:xfrm>
          <a:off x="261950" y="884800"/>
          <a:ext cx="3000000" cy="3000000"/>
        </p:xfrm>
        <a:graphic>
          <a:graphicData uri="http://schemas.openxmlformats.org/drawingml/2006/table">
            <a:tbl>
              <a:tblPr>
                <a:noFill/>
                <a:tableStyleId>{AA7690E7-A00F-4881-9DC5-CB0960012C71}</a:tableStyleId>
              </a:tblPr>
              <a:tblGrid>
                <a:gridCol w="2846675"/>
                <a:gridCol w="5629300"/>
              </a:tblGrid>
              <a:tr h="665150">
                <a:tc>
                  <a:txBody>
                    <a:bodyPr>
                      <a:noAutofit/>
                    </a:bodyPr>
                    <a:lstStyle/>
                    <a:p>
                      <a:pPr indent="0" lvl="0" marL="0" rtl="0" algn="ctr">
                        <a:spcBef>
                          <a:spcPts val="0"/>
                        </a:spcBef>
                        <a:spcAft>
                          <a:spcPts val="0"/>
                        </a:spcAft>
                        <a:buNone/>
                      </a:pPr>
                      <a:r>
                        <a:rPr b="1" lang="en" sz="1200">
                          <a:latin typeface="Calibri"/>
                          <a:ea typeface="Calibri"/>
                          <a:cs typeface="Calibri"/>
                          <a:sym typeface="Calibri"/>
                        </a:rPr>
                        <a:t>Design Constraints </a:t>
                      </a:r>
                      <a:endParaRPr b="1" sz="1200">
                        <a:latin typeface="Calibri"/>
                        <a:ea typeface="Calibri"/>
                        <a:cs typeface="Calibri"/>
                        <a:sym typeface="Calibri"/>
                      </a:endParaRPr>
                    </a:p>
                  </a:txBody>
                  <a:tcPr marT="63500" marB="63500" marR="63500" marL="63500"/>
                </a:tc>
                <a:tc>
                  <a:txBody>
                    <a:bodyPr>
                      <a:noAutofit/>
                    </a:bodyPr>
                    <a:lstStyle/>
                    <a:p>
                      <a:pPr indent="0" lvl="0" marL="0" rtl="0" algn="ctr">
                        <a:spcBef>
                          <a:spcPts val="0"/>
                        </a:spcBef>
                        <a:spcAft>
                          <a:spcPts val="0"/>
                        </a:spcAft>
                        <a:buNone/>
                      </a:pPr>
                      <a:r>
                        <a:rPr b="1" lang="en" sz="1200">
                          <a:latin typeface="Calibri"/>
                          <a:ea typeface="Calibri"/>
                          <a:cs typeface="Calibri"/>
                          <a:sym typeface="Calibri"/>
                        </a:rPr>
                        <a:t>Define your challenge: What additional needs did you identify above that you want to focus on in your design?</a:t>
                      </a:r>
                      <a:endParaRPr b="1" sz="1200">
                        <a:latin typeface="Calibri"/>
                        <a:ea typeface="Calibri"/>
                        <a:cs typeface="Calibri"/>
                        <a:sym typeface="Calibri"/>
                      </a:endParaRPr>
                    </a:p>
                  </a:txBody>
                  <a:tcPr marT="63500" marB="63500" marR="63500" marL="63500"/>
                </a:tc>
              </a:tr>
              <a:tr h="3337800">
                <a:tc>
                  <a:txBody>
                    <a:bodyPr>
                      <a:noAutofit/>
                    </a:bodyPr>
                    <a:lstStyle/>
                    <a:p>
                      <a:pPr indent="-304800" lvl="0" marL="457200" rtl="0">
                        <a:lnSpc>
                          <a:spcPct val="115000"/>
                        </a:lnSpc>
                        <a:spcBef>
                          <a:spcPts val="0"/>
                        </a:spcBef>
                        <a:spcAft>
                          <a:spcPts val="0"/>
                        </a:spcAft>
                        <a:buSzPts val="1200"/>
                        <a:buFont typeface="Calibri"/>
                        <a:buChar char="●"/>
                      </a:pPr>
                      <a:r>
                        <a:rPr lang="en" sz="1200">
                          <a:latin typeface="Calibri"/>
                          <a:ea typeface="Calibri"/>
                          <a:cs typeface="Calibri"/>
                          <a:sym typeface="Calibri"/>
                        </a:rPr>
                        <a:t>Able to fold and pack flat for easy transport. </a:t>
                      </a:r>
                      <a:endParaRPr sz="1200">
                        <a:latin typeface="Calibri"/>
                        <a:ea typeface="Calibri"/>
                        <a:cs typeface="Calibri"/>
                        <a:sym typeface="Calibri"/>
                      </a:endParaRPr>
                    </a:p>
                    <a:p>
                      <a:pPr indent="-304800" lvl="0" marL="457200" rtl="0">
                        <a:lnSpc>
                          <a:spcPct val="115000"/>
                        </a:lnSpc>
                        <a:spcBef>
                          <a:spcPts val="0"/>
                        </a:spcBef>
                        <a:spcAft>
                          <a:spcPts val="0"/>
                        </a:spcAft>
                        <a:buSzPts val="1200"/>
                        <a:buFont typeface="Calibri"/>
                        <a:buChar char="●"/>
                      </a:pPr>
                      <a:r>
                        <a:rPr lang="en" sz="1200">
                          <a:latin typeface="Calibri"/>
                          <a:ea typeface="Calibri"/>
                          <a:cs typeface="Calibri"/>
                          <a:sym typeface="Calibri"/>
                        </a:rPr>
                        <a:t>Made of 2 manilla folders, using folds to make structure strong enough to hold 1kg without breaking.</a:t>
                      </a:r>
                      <a:endParaRPr sz="1200">
                        <a:latin typeface="Calibri"/>
                        <a:ea typeface="Calibri"/>
                        <a:cs typeface="Calibri"/>
                        <a:sym typeface="Calibri"/>
                      </a:endParaRPr>
                    </a:p>
                    <a:p>
                      <a:pPr indent="-304800" lvl="0" marL="457200" rtl="0">
                        <a:lnSpc>
                          <a:spcPct val="115000"/>
                        </a:lnSpc>
                        <a:spcBef>
                          <a:spcPts val="0"/>
                        </a:spcBef>
                        <a:spcAft>
                          <a:spcPts val="0"/>
                        </a:spcAft>
                        <a:buSzPts val="1200"/>
                        <a:buFont typeface="Calibri"/>
                        <a:buChar char="●"/>
                      </a:pPr>
                      <a:r>
                        <a:rPr lang="en" sz="1200">
                          <a:latin typeface="Calibri"/>
                          <a:ea typeface="Calibri"/>
                          <a:cs typeface="Calibri"/>
                          <a:sym typeface="Calibri"/>
                        </a:rPr>
                        <a:t>Assembled in under 5 minutes with just  tape.</a:t>
                      </a:r>
                      <a:endParaRPr sz="1200">
                        <a:latin typeface="Calibri"/>
                        <a:ea typeface="Calibri"/>
                        <a:cs typeface="Calibri"/>
                        <a:sym typeface="Calibri"/>
                      </a:endParaRPr>
                    </a:p>
                    <a:p>
                      <a:pPr indent="-304800" lvl="0" marL="457200" rtl="0">
                        <a:lnSpc>
                          <a:spcPct val="115000"/>
                        </a:lnSpc>
                        <a:spcBef>
                          <a:spcPts val="0"/>
                        </a:spcBef>
                        <a:spcAft>
                          <a:spcPts val="0"/>
                        </a:spcAft>
                        <a:buSzPts val="1200"/>
                        <a:buFont typeface="Calibri"/>
                        <a:buChar char="●"/>
                      </a:pPr>
                      <a:r>
                        <a:rPr lang="en" sz="1200">
                          <a:latin typeface="Calibri"/>
                          <a:ea typeface="Calibri"/>
                          <a:cs typeface="Calibri"/>
                          <a:sym typeface="Calibri"/>
                        </a:rPr>
                        <a:t>Be </a:t>
                      </a:r>
                      <a:r>
                        <a:rPr lang="en" sz="1200" u="sng">
                          <a:latin typeface="Calibri"/>
                          <a:ea typeface="Calibri"/>
                          <a:cs typeface="Calibri"/>
                          <a:sym typeface="Calibri"/>
                        </a:rPr>
                        <a:t>&gt;</a:t>
                      </a:r>
                      <a:r>
                        <a:rPr lang="en" sz="1200">
                          <a:latin typeface="Calibri"/>
                          <a:ea typeface="Calibri"/>
                          <a:cs typeface="Calibri"/>
                          <a:sym typeface="Calibri"/>
                        </a:rPr>
                        <a:t> 2 cm above ground.</a:t>
                      </a:r>
                      <a:endParaRPr sz="1200">
                        <a:latin typeface="Calibri"/>
                        <a:ea typeface="Calibri"/>
                        <a:cs typeface="Calibri"/>
                        <a:sym typeface="Calibri"/>
                      </a:endParaRPr>
                    </a:p>
                    <a:p>
                      <a:pPr indent="-304800" lvl="0" marL="457200" rtl="0">
                        <a:lnSpc>
                          <a:spcPct val="115000"/>
                        </a:lnSpc>
                        <a:spcBef>
                          <a:spcPts val="0"/>
                        </a:spcBef>
                        <a:spcAft>
                          <a:spcPts val="0"/>
                        </a:spcAft>
                        <a:buSzPts val="1200"/>
                        <a:buFont typeface="Calibri"/>
                        <a:buChar char="●"/>
                      </a:pPr>
                      <a:r>
                        <a:rPr lang="en" sz="1200">
                          <a:latin typeface="Calibri"/>
                          <a:ea typeface="Calibri"/>
                          <a:cs typeface="Calibri"/>
                          <a:sym typeface="Calibri"/>
                        </a:rPr>
                        <a:t>Have ventilation that opens to take advantage of breezes and closes if rains continue.</a:t>
                      </a:r>
                      <a:endParaRPr sz="1200">
                        <a:latin typeface="Calibri"/>
                        <a:ea typeface="Calibri"/>
                        <a:cs typeface="Calibri"/>
                        <a:sym typeface="Calibri"/>
                      </a:endParaRPr>
                    </a:p>
                    <a:p>
                      <a:pPr indent="-304800" lvl="0" marL="457200" rtl="0">
                        <a:lnSpc>
                          <a:spcPct val="115000"/>
                        </a:lnSpc>
                        <a:spcBef>
                          <a:spcPts val="0"/>
                        </a:spcBef>
                        <a:spcAft>
                          <a:spcPts val="0"/>
                        </a:spcAft>
                        <a:buSzPts val="1200"/>
                        <a:buFont typeface="Calibri"/>
                        <a:buChar char="●"/>
                      </a:pPr>
                      <a:r>
                        <a:rPr lang="en" sz="1200">
                          <a:latin typeface="Calibri"/>
                          <a:ea typeface="Calibri"/>
                          <a:cs typeface="Calibri"/>
                          <a:sym typeface="Calibri"/>
                        </a:rPr>
                        <a:t>Use at least one triangle or column for strength.</a:t>
                      </a:r>
                      <a:endParaRPr sz="1200">
                        <a:latin typeface="Calibri"/>
                        <a:ea typeface="Calibri"/>
                        <a:cs typeface="Calibri"/>
                        <a:sym typeface="Calibri"/>
                      </a:endParaRPr>
                    </a:p>
                    <a:p>
                      <a:pPr indent="-304800" lvl="0" marL="457200" rtl="0">
                        <a:lnSpc>
                          <a:spcPct val="115000"/>
                        </a:lnSpc>
                        <a:spcBef>
                          <a:spcPts val="0"/>
                        </a:spcBef>
                        <a:spcAft>
                          <a:spcPts val="0"/>
                        </a:spcAft>
                        <a:buSzPts val="1200"/>
                        <a:buFont typeface="Calibri"/>
                        <a:buChar char="●"/>
                      </a:pPr>
                      <a:r>
                        <a:rPr lang="en" sz="1200">
                          <a:latin typeface="Calibri"/>
                          <a:ea typeface="Calibri"/>
                          <a:cs typeface="Calibri"/>
                          <a:sym typeface="Calibri"/>
                        </a:rPr>
                        <a:t>Have 100cm</a:t>
                      </a:r>
                      <a:r>
                        <a:rPr baseline="30000" lang="en" sz="1200">
                          <a:latin typeface="Calibri"/>
                          <a:ea typeface="Calibri"/>
                          <a:cs typeface="Calibri"/>
                          <a:sym typeface="Calibri"/>
                        </a:rPr>
                        <a:t>2</a:t>
                      </a:r>
                      <a:r>
                        <a:rPr lang="en" sz="1200">
                          <a:latin typeface="Calibri"/>
                          <a:ea typeface="Calibri"/>
                          <a:cs typeface="Calibri"/>
                          <a:sym typeface="Calibri"/>
                        </a:rPr>
                        <a:t> of floor space to fit a family of 4.</a:t>
                      </a:r>
                      <a:endParaRPr sz="1200">
                        <a:latin typeface="Calibri"/>
                        <a:ea typeface="Calibri"/>
                        <a:cs typeface="Calibri"/>
                        <a:sym typeface="Calibri"/>
                      </a:endParaRPr>
                    </a:p>
                  </a:txBody>
                  <a:tcPr marT="63500" marB="63500" marR="63500" marL="63500"/>
                </a:tc>
                <a:tc>
                  <a:txBody>
                    <a:bodyPr>
                      <a:noAutofit/>
                    </a:bodyPr>
                    <a:lstStyle/>
                    <a:p>
                      <a:pPr indent="0" lvl="0" marL="0" rtl="0">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7"/>
          <p:cNvSpPr txBox="1"/>
          <p:nvPr>
            <p:ph type="title"/>
          </p:nvPr>
        </p:nvSpPr>
        <p:spPr>
          <a:xfrm>
            <a:off x="331850" y="0"/>
            <a:ext cx="81888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1000"/>
              </a:spcAft>
              <a:buNone/>
            </a:pPr>
            <a:r>
              <a:rPr b="1" lang="en" sz="3000">
                <a:latin typeface="Calibri"/>
                <a:ea typeface="Calibri"/>
                <a:cs typeface="Calibri"/>
                <a:sym typeface="Calibri"/>
              </a:rPr>
              <a:t>Step 2, Continued:</a:t>
            </a:r>
            <a:endParaRPr b="1" sz="3000">
              <a:latin typeface="Calibri"/>
              <a:ea typeface="Calibri"/>
              <a:cs typeface="Calibri"/>
              <a:sym typeface="Calibri"/>
            </a:endParaRPr>
          </a:p>
        </p:txBody>
      </p:sp>
      <p:sp>
        <p:nvSpPr>
          <p:cNvPr id="85" name="Google Shape;85;p17"/>
          <p:cNvSpPr txBox="1"/>
          <p:nvPr>
            <p:ph idx="1" type="body"/>
          </p:nvPr>
        </p:nvSpPr>
        <p:spPr>
          <a:xfrm>
            <a:off x="331850" y="572700"/>
            <a:ext cx="4034100" cy="12585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lang="en" sz="1400">
                <a:solidFill>
                  <a:schemeClr val="dk1"/>
                </a:solidFill>
                <a:latin typeface="Calibri"/>
                <a:ea typeface="Calibri"/>
                <a:cs typeface="Calibri"/>
                <a:sym typeface="Calibri"/>
              </a:rPr>
              <a:t>WHAT is the problem you are trying to solve?</a:t>
            </a:r>
            <a:endParaRPr sz="1400">
              <a:solidFill>
                <a:schemeClr val="dk1"/>
              </a:solidFill>
              <a:latin typeface="Calibri"/>
              <a:ea typeface="Calibri"/>
              <a:cs typeface="Calibri"/>
              <a:sym typeface="Calibri"/>
            </a:endParaRPr>
          </a:p>
          <a:p>
            <a:pPr indent="0" lvl="0" marL="0" rtl="0">
              <a:lnSpc>
                <a:spcPct val="100000"/>
              </a:lnSpc>
              <a:spcBef>
                <a:spcPts val="1000"/>
              </a:spcBef>
              <a:spcAft>
                <a:spcPts val="1000"/>
              </a:spcAft>
              <a:buNone/>
            </a:pPr>
            <a:r>
              <a:t/>
            </a:r>
            <a:endParaRPr sz="1400">
              <a:solidFill>
                <a:schemeClr val="dk1"/>
              </a:solidFill>
              <a:latin typeface="Calibri"/>
              <a:ea typeface="Calibri"/>
              <a:cs typeface="Calibri"/>
              <a:sym typeface="Calibri"/>
            </a:endParaRPr>
          </a:p>
        </p:txBody>
      </p:sp>
      <p:graphicFrame>
        <p:nvGraphicFramePr>
          <p:cNvPr id="86" name="Google Shape;86;p17"/>
          <p:cNvGraphicFramePr/>
          <p:nvPr/>
        </p:nvGraphicFramePr>
        <p:xfrm>
          <a:off x="331850" y="945925"/>
          <a:ext cx="3000000" cy="3000000"/>
        </p:xfrm>
        <a:graphic>
          <a:graphicData uri="http://schemas.openxmlformats.org/drawingml/2006/table">
            <a:tbl>
              <a:tblPr>
                <a:noFill/>
                <a:tableStyleId>{AA7690E7-A00F-4881-9DC5-CB0960012C71}</a:tableStyleId>
              </a:tblPr>
              <a:tblGrid>
                <a:gridCol w="2919450"/>
                <a:gridCol w="5482275"/>
              </a:tblGrid>
              <a:tr h="634025">
                <a:tc>
                  <a:txBody>
                    <a:bodyPr>
                      <a:noAutofit/>
                    </a:bodyPr>
                    <a:lstStyle/>
                    <a:p>
                      <a:pPr indent="0" lvl="0" marL="0" rtl="0">
                        <a:spcBef>
                          <a:spcPts val="0"/>
                        </a:spcBef>
                        <a:spcAft>
                          <a:spcPts val="0"/>
                        </a:spcAft>
                        <a:buNone/>
                      </a:pPr>
                      <a:r>
                        <a:rPr lang="en" sz="1100">
                          <a:solidFill>
                            <a:schemeClr val="dk1"/>
                          </a:solidFill>
                          <a:latin typeface="Calibri"/>
                          <a:ea typeface="Calibri"/>
                          <a:cs typeface="Calibri"/>
                          <a:sym typeface="Calibri"/>
                        </a:rPr>
                        <a:t>What additional needs did you identify above that you want to focus on in your design?</a:t>
                      </a:r>
                      <a:endParaRPr b="1" sz="1200">
                        <a:latin typeface="Calibri"/>
                        <a:ea typeface="Calibri"/>
                        <a:cs typeface="Calibri"/>
                        <a:sym typeface="Calibri"/>
                      </a:endParaRPr>
                    </a:p>
                  </a:txBody>
                  <a:tcPr marT="63500" marB="63500" marR="63500" marL="63500"/>
                </a:tc>
                <a:tc>
                  <a:txBody>
                    <a:bodyPr>
                      <a:noAutofit/>
                    </a:bodyPr>
                    <a:lstStyle/>
                    <a:p>
                      <a:pPr indent="0" lvl="0" marL="0" rtl="0">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What will define a successful prototype? </a:t>
                      </a:r>
                      <a:endParaRPr b="1" sz="1200">
                        <a:latin typeface="Calibri"/>
                        <a:ea typeface="Calibri"/>
                        <a:cs typeface="Calibri"/>
                        <a:sym typeface="Calibri"/>
                      </a:endParaRPr>
                    </a:p>
                  </a:txBody>
                  <a:tcPr marT="63500" marB="63500" marR="63500" marL="63500"/>
                </a:tc>
              </a:tr>
              <a:tr h="3332150">
                <a:tc>
                  <a:txBody>
                    <a:bodyPr>
                      <a:noAutofit/>
                    </a:bodyPr>
                    <a:lstStyle/>
                    <a:p>
                      <a:pPr indent="0" lvl="0" marL="457200" rtl="0">
                        <a:lnSpc>
                          <a:spcPct val="115000"/>
                        </a:lnSpc>
                        <a:spcBef>
                          <a:spcPts val="0"/>
                        </a:spcBef>
                        <a:spcAft>
                          <a:spcPts val="0"/>
                        </a:spcAft>
                        <a:buNone/>
                      </a:pPr>
                      <a:r>
                        <a:t/>
                      </a:r>
                      <a:endParaRPr sz="1200">
                        <a:latin typeface="Calibri"/>
                        <a:ea typeface="Calibri"/>
                        <a:cs typeface="Calibri"/>
                        <a:sym typeface="Calibri"/>
                      </a:endParaRPr>
                    </a:p>
                  </a:txBody>
                  <a:tcPr marT="63500" marB="63500" marR="63500" marL="63500"/>
                </a:tc>
                <a:tc>
                  <a:txBody>
                    <a:bodyPr>
                      <a:noAutofit/>
                    </a:bodyPr>
                    <a:lstStyle/>
                    <a:p>
                      <a:pPr indent="0" lvl="0" marL="0" rtl="0">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Google Shape;91;p18"/>
          <p:cNvSpPr txBox="1"/>
          <p:nvPr>
            <p:ph type="title"/>
          </p:nvPr>
        </p:nvSpPr>
        <p:spPr>
          <a:xfrm>
            <a:off x="205225" y="-11100"/>
            <a:ext cx="83154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1000"/>
              </a:spcAft>
              <a:buNone/>
            </a:pPr>
            <a:r>
              <a:rPr b="1" lang="en" sz="3000">
                <a:latin typeface="Calibri"/>
                <a:ea typeface="Calibri"/>
                <a:cs typeface="Calibri"/>
                <a:sym typeface="Calibri"/>
              </a:rPr>
              <a:t>Step 3: Generate Ideas</a:t>
            </a:r>
            <a:endParaRPr b="1" sz="3000">
              <a:latin typeface="Calibri"/>
              <a:ea typeface="Calibri"/>
              <a:cs typeface="Calibri"/>
              <a:sym typeface="Calibri"/>
            </a:endParaRPr>
          </a:p>
        </p:txBody>
      </p:sp>
      <p:graphicFrame>
        <p:nvGraphicFramePr>
          <p:cNvPr id="92" name="Google Shape;92;p18"/>
          <p:cNvGraphicFramePr/>
          <p:nvPr/>
        </p:nvGraphicFramePr>
        <p:xfrm>
          <a:off x="205225" y="574075"/>
          <a:ext cx="3000000" cy="3000000"/>
        </p:xfrm>
        <a:graphic>
          <a:graphicData uri="http://schemas.openxmlformats.org/drawingml/2006/table">
            <a:tbl>
              <a:tblPr>
                <a:noFill/>
                <a:tableStyleId>{AA7690E7-A00F-4881-9DC5-CB0960012C71}</a:tableStyleId>
              </a:tblPr>
              <a:tblGrid>
                <a:gridCol w="1756175"/>
                <a:gridCol w="3471250"/>
                <a:gridCol w="3471250"/>
              </a:tblGrid>
              <a:tr h="1882975">
                <a:tc rowSpan="2">
                  <a:txBody>
                    <a:bodyPr>
                      <a:noAutofit/>
                    </a:bodyPr>
                    <a:lstStyle/>
                    <a:p>
                      <a:pPr indent="0" lvl="0" marL="0" rtl="0">
                        <a:spcBef>
                          <a:spcPts val="0"/>
                        </a:spcBef>
                        <a:spcAft>
                          <a:spcPts val="0"/>
                        </a:spcAft>
                        <a:buNone/>
                      </a:pPr>
                      <a:r>
                        <a:rPr lang="en" sz="1300">
                          <a:solidFill>
                            <a:schemeClr val="dk1"/>
                          </a:solidFill>
                          <a:latin typeface="Calibri"/>
                          <a:ea typeface="Calibri"/>
                          <a:cs typeface="Calibri"/>
                          <a:sym typeface="Calibri"/>
                        </a:rPr>
                        <a:t>Look around you. What shapes do you see used for strength in buildings, bridges, towers, or products? Sketch some shapes that you think add strength and support to the design.  </a:t>
                      </a:r>
                      <a:br>
                        <a:rPr lang="en" sz="1300">
                          <a:solidFill>
                            <a:schemeClr val="dk1"/>
                          </a:solidFill>
                          <a:latin typeface="Calibri"/>
                          <a:ea typeface="Calibri"/>
                          <a:cs typeface="Calibri"/>
                          <a:sym typeface="Calibri"/>
                        </a:rPr>
                      </a:br>
                      <a:endParaRPr sz="1300">
                        <a:solidFill>
                          <a:schemeClr val="dk1"/>
                        </a:solidFill>
                        <a:latin typeface="Calibri"/>
                        <a:ea typeface="Calibri"/>
                        <a:cs typeface="Calibri"/>
                        <a:sym typeface="Calibri"/>
                      </a:endParaRPr>
                    </a:p>
                    <a:p>
                      <a:pPr indent="0" lvl="0" marL="0" rtl="0">
                        <a:spcBef>
                          <a:spcPts val="0"/>
                        </a:spcBef>
                        <a:spcAft>
                          <a:spcPts val="0"/>
                        </a:spcAft>
                        <a:buNone/>
                      </a:pPr>
                      <a:br>
                        <a:rPr lang="en" sz="1300">
                          <a:solidFill>
                            <a:schemeClr val="dk1"/>
                          </a:solidFill>
                          <a:latin typeface="Calibri"/>
                          <a:ea typeface="Calibri"/>
                          <a:cs typeface="Calibri"/>
                          <a:sym typeface="Calibri"/>
                        </a:rPr>
                      </a:br>
                      <a:r>
                        <a:rPr b="1" lang="en" sz="1300">
                          <a:solidFill>
                            <a:schemeClr val="dk1"/>
                          </a:solidFill>
                          <a:latin typeface="Calibri"/>
                          <a:ea typeface="Calibri"/>
                          <a:cs typeface="Calibri"/>
                          <a:sym typeface="Calibri"/>
                        </a:rPr>
                        <a:t>NOTE: </a:t>
                      </a:r>
                      <a:r>
                        <a:rPr lang="en" sz="1300">
                          <a:solidFill>
                            <a:schemeClr val="dk1"/>
                          </a:solidFill>
                          <a:latin typeface="Calibri"/>
                          <a:ea typeface="Calibri"/>
                          <a:cs typeface="Calibri"/>
                          <a:sym typeface="Calibri"/>
                        </a:rPr>
                        <a:t>You can either sketch them on the printout version of this, take a picture of your sketch and upload them here using your electronic device, or create a digital sketch you can upload here.</a:t>
                      </a:r>
                      <a:endParaRPr b="1" sz="1300">
                        <a:latin typeface="Calibri"/>
                        <a:ea typeface="Calibri"/>
                        <a:cs typeface="Calibri"/>
                        <a:sym typeface="Calibri"/>
                      </a:endParaRPr>
                    </a:p>
                  </a:txBody>
                  <a:tcPr marT="63500" marB="63500" marR="63500" marL="63500"/>
                </a:tc>
                <a:tc>
                  <a:txBody>
                    <a:bodyPr>
                      <a:noAutofit/>
                    </a:bodyPr>
                    <a:lstStyle/>
                    <a:p>
                      <a:pPr indent="0" lvl="0" marL="0" rtl="0" algn="ctr">
                        <a:spcBef>
                          <a:spcPts val="0"/>
                        </a:spcBef>
                        <a:spcAft>
                          <a:spcPts val="0"/>
                        </a:spcAft>
                        <a:buNone/>
                      </a:pPr>
                      <a:r>
                        <a:rPr b="1" lang="en" sz="1200">
                          <a:latin typeface="Calibri"/>
                          <a:ea typeface="Calibri"/>
                          <a:cs typeface="Calibri"/>
                          <a:sym typeface="Calibri"/>
                        </a:rPr>
                        <a:t>Idea Number 1</a:t>
                      </a:r>
                      <a:endParaRPr b="1" sz="1200">
                        <a:latin typeface="Calibri"/>
                        <a:ea typeface="Calibri"/>
                        <a:cs typeface="Calibri"/>
                        <a:sym typeface="Calibri"/>
                      </a:endParaRPr>
                    </a:p>
                  </a:txBody>
                  <a:tcPr marT="63500" marB="63500" marR="63500" marL="63500"/>
                </a:tc>
                <a:tc>
                  <a:txBody>
                    <a:bodyPr>
                      <a:noAutofit/>
                    </a:bodyPr>
                    <a:lstStyle/>
                    <a:p>
                      <a:pPr indent="0" lvl="0" marL="0" rtl="0" algn="ctr">
                        <a:spcBef>
                          <a:spcPts val="0"/>
                        </a:spcBef>
                        <a:spcAft>
                          <a:spcPts val="0"/>
                        </a:spcAft>
                        <a:buNone/>
                      </a:pPr>
                      <a:r>
                        <a:rPr b="1" lang="en" sz="1200">
                          <a:solidFill>
                            <a:schemeClr val="dk1"/>
                          </a:solidFill>
                          <a:latin typeface="Calibri"/>
                          <a:ea typeface="Calibri"/>
                          <a:cs typeface="Calibri"/>
                          <a:sym typeface="Calibri"/>
                        </a:rPr>
                        <a:t>Idea Number 2</a:t>
                      </a:r>
                      <a:endParaRPr b="1" sz="1200">
                        <a:latin typeface="Calibri"/>
                        <a:ea typeface="Calibri"/>
                        <a:cs typeface="Calibri"/>
                        <a:sym typeface="Calibri"/>
                      </a:endParaRPr>
                    </a:p>
                  </a:txBody>
                  <a:tcPr marT="63500" marB="63500" marR="63500" marL="63500"/>
                </a:tc>
              </a:tr>
              <a:tr h="2358575">
                <a:tc vMerge="1"/>
                <a:tc>
                  <a:txBody>
                    <a:bodyPr>
                      <a:noAutofit/>
                    </a:bodyPr>
                    <a:lstStyle/>
                    <a:p>
                      <a:pPr indent="0" lvl="0" marL="0" rtl="0" algn="ctr">
                        <a:spcBef>
                          <a:spcPts val="0"/>
                        </a:spcBef>
                        <a:spcAft>
                          <a:spcPts val="0"/>
                        </a:spcAft>
                        <a:buNone/>
                      </a:pPr>
                      <a:r>
                        <a:rPr b="1" lang="en" sz="1200">
                          <a:solidFill>
                            <a:schemeClr val="dk1"/>
                          </a:solidFill>
                          <a:latin typeface="Calibri"/>
                          <a:ea typeface="Calibri"/>
                          <a:cs typeface="Calibri"/>
                          <a:sym typeface="Calibri"/>
                        </a:rPr>
                        <a:t>Idea Number 3</a:t>
                      </a:r>
                      <a:endParaRPr sz="1100">
                        <a:latin typeface="Calibri"/>
                        <a:ea typeface="Calibri"/>
                        <a:cs typeface="Calibri"/>
                        <a:sym typeface="Calibri"/>
                      </a:endParaRPr>
                    </a:p>
                  </a:txBody>
                  <a:tcPr marT="63500" marB="63500" marR="63500" marL="63500"/>
                </a:tc>
                <a:tc>
                  <a:txBody>
                    <a:bodyPr>
                      <a:noAutofit/>
                    </a:bodyPr>
                    <a:lstStyle/>
                    <a:p>
                      <a:pPr indent="0" lvl="0" marL="0" rtl="0" algn="ctr">
                        <a:spcBef>
                          <a:spcPts val="0"/>
                        </a:spcBef>
                        <a:spcAft>
                          <a:spcPts val="0"/>
                        </a:spcAft>
                        <a:buNone/>
                      </a:pPr>
                      <a:r>
                        <a:rPr b="1" lang="en" sz="1200">
                          <a:solidFill>
                            <a:schemeClr val="dk1"/>
                          </a:solidFill>
                          <a:latin typeface="Calibri"/>
                          <a:ea typeface="Calibri"/>
                          <a:cs typeface="Calibri"/>
                          <a:sym typeface="Calibri"/>
                        </a:rPr>
                        <a:t>Idea Number 4</a:t>
                      </a:r>
                      <a:endParaRPr sz="1100">
                        <a:latin typeface="Calibri"/>
                        <a:ea typeface="Calibri"/>
                        <a:cs typeface="Calibri"/>
                        <a:sym typeface="Calibri"/>
                      </a:endParaRPr>
                    </a:p>
                  </a:txBody>
                  <a:tcPr marT="63500" marB="63500" marR="63500" marL="6350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19"/>
          <p:cNvSpPr txBox="1"/>
          <p:nvPr>
            <p:ph type="title"/>
          </p:nvPr>
        </p:nvSpPr>
        <p:spPr>
          <a:xfrm>
            <a:off x="331850" y="0"/>
            <a:ext cx="81888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1000"/>
              </a:spcAft>
              <a:buNone/>
            </a:pPr>
            <a:r>
              <a:rPr b="1" lang="en" sz="3000">
                <a:latin typeface="Calibri"/>
                <a:ea typeface="Calibri"/>
                <a:cs typeface="Calibri"/>
                <a:sym typeface="Calibri"/>
              </a:rPr>
              <a:t>Try Out Different Shapes</a:t>
            </a:r>
            <a:r>
              <a:rPr b="1" lang="en" sz="3000">
                <a:latin typeface="Calibri"/>
                <a:ea typeface="Calibri"/>
                <a:cs typeface="Calibri"/>
                <a:sym typeface="Calibri"/>
              </a:rPr>
              <a:t>:</a:t>
            </a:r>
            <a:endParaRPr b="1" sz="3000">
              <a:latin typeface="Calibri"/>
              <a:ea typeface="Calibri"/>
              <a:cs typeface="Calibri"/>
              <a:sym typeface="Calibri"/>
            </a:endParaRPr>
          </a:p>
        </p:txBody>
      </p:sp>
      <p:sp>
        <p:nvSpPr>
          <p:cNvPr id="98" name="Google Shape;98;p19"/>
          <p:cNvSpPr txBox="1"/>
          <p:nvPr>
            <p:ph idx="1" type="body"/>
          </p:nvPr>
        </p:nvSpPr>
        <p:spPr>
          <a:xfrm>
            <a:off x="331750" y="572700"/>
            <a:ext cx="8484600" cy="8463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rPr lang="en" sz="1200">
                <a:solidFill>
                  <a:srgbClr val="2F2E2C"/>
                </a:solidFill>
                <a:latin typeface="Calibri"/>
                <a:ea typeface="Calibri"/>
                <a:cs typeface="Calibri"/>
                <a:sym typeface="Calibri"/>
              </a:rPr>
              <a:t>Using three index cards and tape, try to fold an index card so that it can hold a book off the table. Experiment with different shapes, heights, and folding patterns, folding each card differently until you find a design that successfully holds a book off the table without crushing the index card.</a:t>
            </a:r>
            <a:endParaRPr sz="1200">
              <a:solidFill>
                <a:schemeClr val="dk1"/>
              </a:solidFill>
              <a:latin typeface="Calibri"/>
              <a:ea typeface="Calibri"/>
              <a:cs typeface="Calibri"/>
              <a:sym typeface="Calibri"/>
            </a:endParaRPr>
          </a:p>
          <a:p>
            <a:pPr indent="0" lvl="0" marL="0" rtl="0">
              <a:lnSpc>
                <a:spcPct val="100000"/>
              </a:lnSpc>
              <a:spcBef>
                <a:spcPts val="0"/>
              </a:spcBef>
              <a:spcAft>
                <a:spcPts val="1000"/>
              </a:spcAft>
              <a:buNone/>
            </a:pPr>
            <a:r>
              <a:t/>
            </a:r>
            <a:endParaRPr sz="1200">
              <a:solidFill>
                <a:schemeClr val="dk1"/>
              </a:solidFill>
              <a:latin typeface="Calibri"/>
              <a:ea typeface="Calibri"/>
              <a:cs typeface="Calibri"/>
              <a:sym typeface="Calibri"/>
            </a:endParaRPr>
          </a:p>
        </p:txBody>
      </p:sp>
      <p:graphicFrame>
        <p:nvGraphicFramePr>
          <p:cNvPr id="99" name="Google Shape;99;p19"/>
          <p:cNvGraphicFramePr/>
          <p:nvPr/>
        </p:nvGraphicFramePr>
        <p:xfrm>
          <a:off x="331850" y="1274950"/>
          <a:ext cx="3000000" cy="3000000"/>
        </p:xfrm>
        <a:graphic>
          <a:graphicData uri="http://schemas.openxmlformats.org/drawingml/2006/table">
            <a:tbl>
              <a:tblPr>
                <a:noFill/>
                <a:tableStyleId>{AA7690E7-A00F-4881-9DC5-CB0960012C71}</a:tableStyleId>
              </a:tblPr>
              <a:tblGrid>
                <a:gridCol w="4053675"/>
                <a:gridCol w="4431000"/>
              </a:tblGrid>
              <a:tr h="705075">
                <a:tc>
                  <a:txBody>
                    <a:bodyPr>
                      <a:noAutofit/>
                    </a:bodyPr>
                    <a:lstStyle/>
                    <a:p>
                      <a:pPr indent="0" lvl="0" marL="0" rtl="0" algn="ctr">
                        <a:spcBef>
                          <a:spcPts val="0"/>
                        </a:spcBef>
                        <a:spcAft>
                          <a:spcPts val="0"/>
                        </a:spcAft>
                        <a:buNone/>
                      </a:pPr>
                      <a:r>
                        <a:rPr b="1" lang="en">
                          <a:latin typeface="Calibri"/>
                          <a:ea typeface="Calibri"/>
                          <a:cs typeface="Calibri"/>
                          <a:sym typeface="Calibri"/>
                        </a:rPr>
                        <a:t>Include a sketch or digital image of your design.</a:t>
                      </a:r>
                      <a:endParaRPr b="1">
                        <a:latin typeface="Calibri"/>
                        <a:ea typeface="Calibri"/>
                        <a:cs typeface="Calibri"/>
                        <a:sym typeface="Calibri"/>
                      </a:endParaRPr>
                    </a:p>
                  </a:txBody>
                  <a:tcPr marT="63500" marB="63500" marR="63500" marL="63500" anchor="ctr"/>
                </a:tc>
                <a:tc>
                  <a:txBody>
                    <a:bodyPr>
                      <a:noAutofit/>
                    </a:bodyPr>
                    <a:lstStyle/>
                    <a:p>
                      <a:pPr indent="0" lvl="0" marL="457200" rtl="0">
                        <a:lnSpc>
                          <a:spcPct val="115000"/>
                        </a:lnSpc>
                        <a:spcBef>
                          <a:spcPts val="0"/>
                        </a:spcBef>
                        <a:spcAft>
                          <a:spcPts val="0"/>
                        </a:spcAft>
                        <a:buClr>
                          <a:schemeClr val="dk1"/>
                        </a:buClr>
                        <a:buSzPts val="1100"/>
                        <a:buFont typeface="Arial"/>
                        <a:buNone/>
                      </a:pPr>
                      <a:r>
                        <a:rPr i="1" lang="en" sz="1200">
                          <a:solidFill>
                            <a:schemeClr val="dk1"/>
                          </a:solidFill>
                          <a:latin typeface="Calibri"/>
                          <a:ea typeface="Calibri"/>
                          <a:cs typeface="Calibri"/>
                          <a:sym typeface="Calibri"/>
                        </a:rPr>
                        <a:t>Observe your designs and those of your classmates. Which ones were successful at supporting the weight of the book and why? </a:t>
                      </a:r>
                      <a:r>
                        <a:rPr i="1" lang="en">
                          <a:solidFill>
                            <a:schemeClr val="dk1"/>
                          </a:solidFill>
                          <a:latin typeface="Calibri"/>
                          <a:ea typeface="Calibri"/>
                          <a:cs typeface="Calibri"/>
                          <a:sym typeface="Calibri"/>
                        </a:rPr>
                        <a:t> </a:t>
                      </a:r>
                      <a:endParaRPr b="1">
                        <a:latin typeface="Calibri"/>
                        <a:ea typeface="Calibri"/>
                        <a:cs typeface="Calibri"/>
                        <a:sym typeface="Calibri"/>
                      </a:endParaRPr>
                    </a:p>
                  </a:txBody>
                  <a:tcPr marT="63500" marB="63500" marR="63500" marL="63500"/>
                </a:tc>
              </a:tr>
              <a:tr h="1594100">
                <a:tc rowSpan="2">
                  <a:txBody>
                    <a:bodyPr>
                      <a:noAutofit/>
                    </a:bodyPr>
                    <a:lstStyle/>
                    <a:p>
                      <a:pPr indent="0" lvl="0" marL="457200" rtl="0">
                        <a:lnSpc>
                          <a:spcPct val="115000"/>
                        </a:lnSpc>
                        <a:spcBef>
                          <a:spcPts val="0"/>
                        </a:spcBef>
                        <a:spcAft>
                          <a:spcPts val="0"/>
                        </a:spcAft>
                        <a:buNone/>
                      </a:pPr>
                      <a:r>
                        <a:t/>
                      </a:r>
                      <a:endParaRPr b="1" sz="1200">
                        <a:latin typeface="Calibri"/>
                        <a:ea typeface="Calibri"/>
                        <a:cs typeface="Calibri"/>
                        <a:sym typeface="Calibri"/>
                      </a:endParaRPr>
                    </a:p>
                  </a:txBody>
                  <a:tcPr marT="63500" marB="63500" marR="63500" marL="63500"/>
                </a:tc>
                <a:tc rowSpan="2">
                  <a:txBody>
                    <a:bodyPr>
                      <a:noAutofit/>
                    </a:bodyPr>
                    <a:lstStyle/>
                    <a:p>
                      <a:pPr indent="0" lvl="0" marL="0" rtl="0">
                        <a:spcBef>
                          <a:spcPts val="0"/>
                        </a:spcBef>
                        <a:spcAft>
                          <a:spcPts val="0"/>
                        </a:spcAft>
                        <a:buNone/>
                      </a:pPr>
                      <a:r>
                        <a:t/>
                      </a:r>
                      <a:endParaRPr sz="1100">
                        <a:latin typeface="Calibri"/>
                        <a:ea typeface="Calibri"/>
                        <a:cs typeface="Calibri"/>
                        <a:sym typeface="Calibri"/>
                      </a:endParaRPr>
                    </a:p>
                  </a:txBody>
                  <a:tcPr marT="63500" marB="63500" marR="63500" marL="63500"/>
                </a:tc>
              </a:tr>
              <a:tr h="1309175">
                <a:tc vMerge="1"/>
                <a:tc vMerge="1"/>
              </a:tr>
            </a:tbl>
          </a:graphicData>
        </a:graphic>
      </p:graphicFrame>
      <p:sp>
        <p:nvSpPr>
          <p:cNvPr id="100" name="Google Shape;100;p19"/>
          <p:cNvSpPr txBox="1"/>
          <p:nvPr/>
        </p:nvSpPr>
        <p:spPr>
          <a:xfrm>
            <a:off x="331850" y="4261525"/>
            <a:ext cx="4053600" cy="7104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457200" rtl="0">
              <a:lnSpc>
                <a:spcPct val="115000"/>
              </a:lnSpc>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Did it work?</a:t>
            </a:r>
            <a:endParaRPr b="1" sz="1200">
              <a:solidFill>
                <a:schemeClr val="dk1"/>
              </a:solidFill>
              <a:latin typeface="Calibri"/>
              <a:ea typeface="Calibri"/>
              <a:cs typeface="Calibri"/>
              <a:sym typeface="Calibri"/>
            </a:endParaRPr>
          </a:p>
          <a:p>
            <a:pPr indent="0" lvl="0" marL="0">
              <a:spcBef>
                <a:spcPts val="0"/>
              </a:spcBef>
              <a:spcAft>
                <a:spcPts val="0"/>
              </a:spcAft>
              <a:buNone/>
            </a:pPr>
            <a:r>
              <a:t/>
            </a:r>
            <a:endParaRPr>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4" name="Shape 104"/>
        <p:cNvGrpSpPr/>
        <p:nvPr/>
      </p:nvGrpSpPr>
      <p:grpSpPr>
        <a:xfrm>
          <a:off x="0" y="0"/>
          <a:ext cx="0" cy="0"/>
          <a:chOff x="0" y="0"/>
          <a:chExt cx="0" cy="0"/>
        </a:xfrm>
      </p:grpSpPr>
      <p:sp>
        <p:nvSpPr>
          <p:cNvPr id="105" name="Google Shape;105;p20"/>
          <p:cNvSpPr txBox="1"/>
          <p:nvPr>
            <p:ph type="title"/>
          </p:nvPr>
        </p:nvSpPr>
        <p:spPr>
          <a:xfrm>
            <a:off x="314375" y="0"/>
            <a:ext cx="82062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Clr>
                <a:schemeClr val="dk1"/>
              </a:buClr>
              <a:buSzPts val="1100"/>
              <a:buFont typeface="Arial"/>
              <a:buNone/>
            </a:pPr>
            <a:r>
              <a:rPr b="1" lang="en" sz="3000">
                <a:latin typeface="Calibri"/>
                <a:ea typeface="Calibri"/>
                <a:cs typeface="Calibri"/>
                <a:sym typeface="Calibri"/>
              </a:rPr>
              <a:t>Experiment With Triangles</a:t>
            </a:r>
            <a:r>
              <a:rPr lang="en" sz="3000">
                <a:latin typeface="Calibri"/>
                <a:ea typeface="Calibri"/>
                <a:cs typeface="Calibri"/>
                <a:sym typeface="Calibri"/>
              </a:rPr>
              <a:t>:</a:t>
            </a:r>
            <a:endParaRPr sz="3000">
              <a:latin typeface="Calibri"/>
              <a:ea typeface="Calibri"/>
              <a:cs typeface="Calibri"/>
              <a:sym typeface="Calibri"/>
            </a:endParaRPr>
          </a:p>
        </p:txBody>
      </p:sp>
      <p:graphicFrame>
        <p:nvGraphicFramePr>
          <p:cNvPr id="106" name="Google Shape;106;p20"/>
          <p:cNvGraphicFramePr/>
          <p:nvPr/>
        </p:nvGraphicFramePr>
        <p:xfrm>
          <a:off x="314363" y="629225"/>
          <a:ext cx="3000000" cy="3000000"/>
        </p:xfrm>
        <a:graphic>
          <a:graphicData uri="http://schemas.openxmlformats.org/drawingml/2006/table">
            <a:tbl>
              <a:tblPr>
                <a:noFill/>
                <a:tableStyleId>{0E792FD8-5050-488A-B4AF-FBA9A5CFC2EB}</a:tableStyleId>
              </a:tblPr>
              <a:tblGrid>
                <a:gridCol w="1379250"/>
                <a:gridCol w="6935150"/>
              </a:tblGrid>
              <a:tr h="529800">
                <a:tc>
                  <a:txBody>
                    <a:bodyPr>
                      <a:noAutofit/>
                    </a:bodyPr>
                    <a:lstStyle/>
                    <a:p>
                      <a:pPr indent="0" lvl="0" marL="0" rtl="0" algn="ctr">
                        <a:spcBef>
                          <a:spcPts val="0"/>
                        </a:spcBef>
                        <a:spcAft>
                          <a:spcPts val="0"/>
                        </a:spcAft>
                        <a:buNone/>
                      </a:pPr>
                      <a:r>
                        <a:rPr b="1" lang="en">
                          <a:latin typeface="Calibri"/>
                          <a:ea typeface="Calibri"/>
                          <a:cs typeface="Calibri"/>
                          <a:sym typeface="Calibri"/>
                        </a:rPr>
                        <a:t>Shape</a:t>
                      </a:r>
                      <a:endParaRPr b="1">
                        <a:latin typeface="Calibri"/>
                        <a:ea typeface="Calibri"/>
                        <a:cs typeface="Calibri"/>
                        <a:sym typeface="Calibri"/>
                      </a:endParaRPr>
                    </a:p>
                  </a:txBody>
                  <a:tcPr marT="91425" marB="91425" marR="91425" marL="91425"/>
                </a:tc>
                <a:tc>
                  <a:txBody>
                    <a:bodyPr>
                      <a:noAutofit/>
                    </a:bodyPr>
                    <a:lstStyle/>
                    <a:p>
                      <a:pPr indent="0" lvl="0" marL="0" rtl="0" algn="ctr">
                        <a:lnSpc>
                          <a:spcPct val="115000"/>
                        </a:lnSpc>
                        <a:spcBef>
                          <a:spcPts val="0"/>
                        </a:spcBef>
                        <a:spcAft>
                          <a:spcPts val="0"/>
                        </a:spcAft>
                        <a:buNone/>
                      </a:pPr>
                      <a:r>
                        <a:rPr b="1" lang="en">
                          <a:latin typeface="Calibri"/>
                          <a:ea typeface="Calibri"/>
                          <a:cs typeface="Calibri"/>
                          <a:sym typeface="Calibri"/>
                        </a:rPr>
                        <a:t>Triangle</a:t>
                      </a:r>
                      <a:endParaRPr b="1">
                        <a:latin typeface="Calibri"/>
                        <a:ea typeface="Calibri"/>
                        <a:cs typeface="Calibri"/>
                        <a:sym typeface="Calibri"/>
                      </a:endParaRPr>
                    </a:p>
                  </a:txBody>
                  <a:tcPr marT="91425" marB="91425" marR="91425" marL="91425"/>
                </a:tc>
              </a:tr>
              <a:tr h="1973100">
                <a:tc>
                  <a:txBody>
                    <a:bodyPr>
                      <a:noAutofit/>
                    </a:bodyPr>
                    <a:lstStyle/>
                    <a:p>
                      <a:pPr indent="0" lvl="0" marL="0" rtl="0">
                        <a:lnSpc>
                          <a:spcPct val="115000"/>
                        </a:lnSpc>
                        <a:spcBef>
                          <a:spcPts val="0"/>
                        </a:spcBef>
                        <a:spcAft>
                          <a:spcPts val="0"/>
                        </a:spcAft>
                        <a:buNone/>
                      </a:pPr>
                      <a:r>
                        <a:rPr lang="en" sz="1100">
                          <a:solidFill>
                            <a:schemeClr val="dk1"/>
                          </a:solidFill>
                          <a:latin typeface="Calibri"/>
                          <a:ea typeface="Calibri"/>
                          <a:cs typeface="Calibri"/>
                          <a:sym typeface="Calibri"/>
                        </a:rPr>
                        <a:t>Try rolling a new index card into triangles. Test its strength in different directions by loading it with books. </a:t>
                      </a:r>
                      <a:r>
                        <a:rPr b="1" lang="en" sz="1100">
                          <a:solidFill>
                            <a:schemeClr val="dk1"/>
                          </a:solidFill>
                          <a:latin typeface="Calibri"/>
                          <a:ea typeface="Calibri"/>
                          <a:cs typeface="Calibri"/>
                          <a:sym typeface="Calibri"/>
                        </a:rPr>
                        <a:t>What do you notice? </a:t>
                      </a:r>
                      <a:endParaRPr b="1">
                        <a:latin typeface="Calibri"/>
                        <a:ea typeface="Calibri"/>
                        <a:cs typeface="Calibri"/>
                        <a:sym typeface="Calibri"/>
                      </a:endParaRPr>
                    </a:p>
                  </a:txBody>
                  <a:tcPr marT="91425" marB="91425" marR="91425" marL="91425" anchor="ctr"/>
                </a:tc>
                <a:tc>
                  <a:txBody>
                    <a:bodyPr>
                      <a:noAutofit/>
                    </a:bodyPr>
                    <a:lstStyle/>
                    <a:p>
                      <a:pPr indent="0" lvl="0" marL="0" rtl="0">
                        <a:lnSpc>
                          <a:spcPct val="115000"/>
                        </a:lnSpc>
                        <a:spcBef>
                          <a:spcPts val="0"/>
                        </a:spcBef>
                        <a:spcAft>
                          <a:spcPts val="0"/>
                        </a:spcAft>
                        <a:buNone/>
                      </a:pPr>
                      <a:r>
                        <a:t/>
                      </a:r>
                      <a:endParaRPr>
                        <a:latin typeface="Calibri"/>
                        <a:ea typeface="Calibri"/>
                        <a:cs typeface="Calibri"/>
                        <a:sym typeface="Calibri"/>
                      </a:endParaRPr>
                    </a:p>
                  </a:txBody>
                  <a:tcPr marT="91425" marB="91425" marR="91425" marL="91425"/>
                </a:tc>
              </a:tr>
              <a:tr h="1823625">
                <a:tc>
                  <a:txBody>
                    <a:bodyPr>
                      <a:noAutofit/>
                    </a:bodyPr>
                    <a:lstStyle/>
                    <a:p>
                      <a:pPr indent="0" lvl="0" marL="0" rtl="0">
                        <a:lnSpc>
                          <a:spcPct val="115000"/>
                        </a:lnSpc>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How could you incorporate cylinders into the design of your structure?</a:t>
                      </a:r>
                      <a:endParaRPr>
                        <a:latin typeface="Calibri"/>
                        <a:ea typeface="Calibri"/>
                        <a:cs typeface="Calibri"/>
                        <a:sym typeface="Calibri"/>
                      </a:endParaRPr>
                    </a:p>
                  </a:txBody>
                  <a:tcPr marT="91425" marB="91425" marR="91425" marL="91425" anchor="ctr"/>
                </a:tc>
                <a:tc>
                  <a:txBody>
                    <a:bodyPr>
                      <a:noAutofit/>
                    </a:bodyPr>
                    <a:lstStyle/>
                    <a:p>
                      <a:pPr indent="0" lvl="0" marL="0" rtl="0">
                        <a:spcBef>
                          <a:spcPts val="0"/>
                        </a:spcBef>
                        <a:spcAft>
                          <a:spcPts val="0"/>
                        </a:spcAft>
                        <a:buNone/>
                      </a:pPr>
                      <a:r>
                        <a:t/>
                      </a:r>
                      <a:endParaRPr>
                        <a:latin typeface="Calibri"/>
                        <a:ea typeface="Calibri"/>
                        <a:cs typeface="Calibri"/>
                        <a:sym typeface="Calibri"/>
                      </a:endParaRPr>
                    </a:p>
                  </a:txBody>
                  <a:tcPr marT="91425" marB="91425" marR="91425" marL="91425"/>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310000" y="0"/>
            <a:ext cx="8210700" cy="572700"/>
          </a:xfrm>
          <a:prstGeom prst="rect">
            <a:avLst/>
          </a:prstGeom>
        </p:spPr>
        <p:txBody>
          <a:bodyPr anchorCtr="0" anchor="t" bIns="91425" lIns="91425" spcFirstLastPara="1" rIns="91425" wrap="square" tIns="91425">
            <a:noAutofit/>
          </a:bodyPr>
          <a:lstStyle/>
          <a:p>
            <a:pPr indent="0" lvl="0" marL="0" rtl="0">
              <a:lnSpc>
                <a:spcPct val="115000"/>
              </a:lnSpc>
              <a:spcBef>
                <a:spcPts val="0"/>
              </a:spcBef>
              <a:spcAft>
                <a:spcPts val="0"/>
              </a:spcAft>
              <a:buNone/>
            </a:pPr>
            <a:r>
              <a:rPr b="1" lang="en" sz="3000">
                <a:latin typeface="Proxima Nova"/>
                <a:ea typeface="Proxima Nova"/>
                <a:cs typeface="Proxima Nova"/>
                <a:sym typeface="Proxima Nova"/>
              </a:rPr>
              <a:t>Experiment With Cylinders</a:t>
            </a:r>
            <a:r>
              <a:rPr lang="en" sz="3000">
                <a:latin typeface="Proxima Nova"/>
                <a:ea typeface="Proxima Nova"/>
                <a:cs typeface="Proxima Nova"/>
                <a:sym typeface="Proxima Nova"/>
              </a:rPr>
              <a:t>:</a:t>
            </a:r>
            <a:endParaRPr sz="3000">
              <a:latin typeface="Proxima Nova"/>
              <a:ea typeface="Proxima Nova"/>
              <a:cs typeface="Proxima Nova"/>
              <a:sym typeface="Proxima Nova"/>
            </a:endParaRPr>
          </a:p>
        </p:txBody>
      </p:sp>
      <p:graphicFrame>
        <p:nvGraphicFramePr>
          <p:cNvPr id="112" name="Google Shape;112;p21"/>
          <p:cNvGraphicFramePr/>
          <p:nvPr/>
        </p:nvGraphicFramePr>
        <p:xfrm>
          <a:off x="310000" y="572700"/>
          <a:ext cx="3000000" cy="3000000"/>
        </p:xfrm>
        <a:graphic>
          <a:graphicData uri="http://schemas.openxmlformats.org/drawingml/2006/table">
            <a:tbl>
              <a:tblPr>
                <a:noFill/>
                <a:tableStyleId>{0E792FD8-5050-488A-B4AF-FBA9A5CFC2EB}</a:tableStyleId>
              </a:tblPr>
              <a:tblGrid>
                <a:gridCol w="1403050"/>
                <a:gridCol w="7173325"/>
              </a:tblGrid>
              <a:tr h="559725">
                <a:tc>
                  <a:txBody>
                    <a:bodyPr>
                      <a:noAutofit/>
                    </a:bodyPr>
                    <a:lstStyle/>
                    <a:p>
                      <a:pPr indent="0" lvl="0" marL="0" rtl="0" algn="ctr">
                        <a:spcBef>
                          <a:spcPts val="0"/>
                        </a:spcBef>
                        <a:spcAft>
                          <a:spcPts val="0"/>
                        </a:spcAft>
                        <a:buNone/>
                      </a:pPr>
                      <a:r>
                        <a:rPr b="1" lang="en">
                          <a:latin typeface="Proxima Nova"/>
                          <a:ea typeface="Proxima Nova"/>
                          <a:cs typeface="Proxima Nova"/>
                          <a:sym typeface="Proxima Nova"/>
                        </a:rPr>
                        <a:t>Shape</a:t>
                      </a:r>
                      <a:endParaRPr b="1">
                        <a:latin typeface="Proxima Nova"/>
                        <a:ea typeface="Proxima Nova"/>
                        <a:cs typeface="Proxima Nova"/>
                        <a:sym typeface="Proxima Nova"/>
                      </a:endParaRPr>
                    </a:p>
                  </a:txBody>
                  <a:tcPr marT="91425" marB="91425" marR="91425" marL="91425"/>
                </a:tc>
                <a:tc>
                  <a:txBody>
                    <a:bodyPr>
                      <a:noAutofit/>
                    </a:bodyPr>
                    <a:lstStyle/>
                    <a:p>
                      <a:pPr indent="0" lvl="0" marL="0" rtl="0" algn="ctr">
                        <a:lnSpc>
                          <a:spcPct val="115000"/>
                        </a:lnSpc>
                        <a:spcBef>
                          <a:spcPts val="0"/>
                        </a:spcBef>
                        <a:spcAft>
                          <a:spcPts val="0"/>
                        </a:spcAft>
                        <a:buNone/>
                      </a:pPr>
                      <a:r>
                        <a:rPr b="1" lang="en">
                          <a:latin typeface="Proxima Nova"/>
                          <a:ea typeface="Proxima Nova"/>
                          <a:cs typeface="Proxima Nova"/>
                          <a:sym typeface="Proxima Nova"/>
                        </a:rPr>
                        <a:t>Cylinders</a:t>
                      </a:r>
                      <a:endParaRPr b="1">
                        <a:latin typeface="Proxima Nova"/>
                        <a:ea typeface="Proxima Nova"/>
                        <a:cs typeface="Proxima Nova"/>
                        <a:sym typeface="Proxima Nova"/>
                      </a:endParaRPr>
                    </a:p>
                  </a:txBody>
                  <a:tcPr marT="91425" marB="91425" marR="91425" marL="91425"/>
                </a:tc>
              </a:tr>
              <a:tr h="2084500">
                <a:tc>
                  <a:txBody>
                    <a:bodyPr>
                      <a:noAutofit/>
                    </a:bodyPr>
                    <a:lstStyle/>
                    <a:p>
                      <a:pPr indent="0" lvl="0" marL="0" rtl="0">
                        <a:lnSpc>
                          <a:spcPct val="115000"/>
                        </a:lnSpc>
                        <a:spcBef>
                          <a:spcPts val="0"/>
                        </a:spcBef>
                        <a:spcAft>
                          <a:spcPts val="0"/>
                        </a:spcAft>
                        <a:buNone/>
                      </a:pPr>
                      <a:r>
                        <a:rPr lang="en" sz="1100">
                          <a:solidFill>
                            <a:schemeClr val="dk1"/>
                          </a:solidFill>
                        </a:rPr>
                        <a:t>Try rolling a new index card into a cylinder. Test its strength in different directions by loading it with books.</a:t>
                      </a:r>
                      <a:r>
                        <a:rPr lang="en" sz="1100">
                          <a:solidFill>
                            <a:schemeClr val="dk1"/>
                          </a:solidFill>
                        </a:rPr>
                        <a:t> </a:t>
                      </a:r>
                      <a:r>
                        <a:rPr b="1" lang="en" sz="1100">
                          <a:solidFill>
                            <a:schemeClr val="dk1"/>
                          </a:solidFill>
                        </a:rPr>
                        <a:t>What do you notice? </a:t>
                      </a:r>
                      <a:endParaRPr b="1">
                        <a:latin typeface="Proxima Nova"/>
                        <a:ea typeface="Proxima Nova"/>
                        <a:cs typeface="Proxima Nova"/>
                        <a:sym typeface="Proxima Nova"/>
                      </a:endParaRPr>
                    </a:p>
                  </a:txBody>
                  <a:tcPr marT="91425" marB="91425" marR="91425" marL="91425" anchor="ctr"/>
                </a:tc>
                <a:tc>
                  <a:txBody>
                    <a:bodyPr>
                      <a:noAutofit/>
                    </a:bodyPr>
                    <a:lstStyle/>
                    <a:p>
                      <a:pPr indent="0" lvl="0" marL="0" rtl="0">
                        <a:lnSpc>
                          <a:spcPct val="115000"/>
                        </a:lnSpc>
                        <a:spcBef>
                          <a:spcPts val="0"/>
                        </a:spcBef>
                        <a:spcAft>
                          <a:spcPts val="0"/>
                        </a:spcAft>
                        <a:buNone/>
                      </a:pPr>
                      <a:r>
                        <a:t/>
                      </a:r>
                      <a:endParaRPr>
                        <a:latin typeface="Proxima Nova"/>
                        <a:ea typeface="Proxima Nova"/>
                        <a:cs typeface="Proxima Nova"/>
                        <a:sym typeface="Proxima Nova"/>
                      </a:endParaRPr>
                    </a:p>
                  </a:txBody>
                  <a:tcPr marT="91425" marB="91425" marR="91425" marL="91425"/>
                </a:tc>
              </a:tr>
              <a:tr h="1664600">
                <a:tc>
                  <a:txBody>
                    <a:bodyPr>
                      <a:noAutofit/>
                    </a:bodyPr>
                    <a:lstStyle/>
                    <a:p>
                      <a:pPr indent="0" lvl="0" marL="0" rtl="0">
                        <a:lnSpc>
                          <a:spcPct val="115000"/>
                        </a:lnSpc>
                        <a:spcBef>
                          <a:spcPts val="0"/>
                        </a:spcBef>
                        <a:spcAft>
                          <a:spcPts val="0"/>
                        </a:spcAft>
                        <a:buNone/>
                      </a:pPr>
                      <a:r>
                        <a:rPr lang="en" sz="1100">
                          <a:solidFill>
                            <a:schemeClr val="dk1"/>
                          </a:solidFill>
                        </a:rPr>
                        <a:t>How could you incorporate cylinders into the design of your structure?</a:t>
                      </a:r>
                      <a:endParaRPr>
                        <a:latin typeface="Proxima Nova"/>
                        <a:ea typeface="Proxima Nova"/>
                        <a:cs typeface="Proxima Nova"/>
                        <a:sym typeface="Proxima Nova"/>
                      </a:endParaRPr>
                    </a:p>
                  </a:txBody>
                  <a:tcPr marT="91425" marB="91425" marR="91425" marL="91425" anchor="ctr"/>
                </a:tc>
                <a:tc>
                  <a:txBody>
                    <a:bodyPr>
                      <a:noAutofit/>
                    </a:bodyPr>
                    <a:lstStyle/>
                    <a:p>
                      <a:pPr indent="0" lvl="0" marL="0" rtl="0">
                        <a:spcBef>
                          <a:spcPts val="0"/>
                        </a:spcBef>
                        <a:spcAft>
                          <a:spcPts val="0"/>
                        </a:spcAft>
                        <a:buNone/>
                      </a:pPr>
                      <a:r>
                        <a:t/>
                      </a:r>
                      <a:endParaRPr>
                        <a:latin typeface="Proxima Nova"/>
                        <a:ea typeface="Proxima Nova"/>
                        <a:cs typeface="Proxima Nova"/>
                        <a:sym typeface="Proxima Nova"/>
                      </a:endParaRPr>
                    </a:p>
                  </a:txBody>
                  <a:tcPr marT="91425" marB="91425" marR="91425" marL="91425"/>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